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2"/>
    <p:sldId id="260" r:id="rId3"/>
    <p:sldId id="285" r:id="rId4"/>
    <p:sldId id="286" r:id="rId5"/>
    <p:sldId id="302" r:id="rId6"/>
    <p:sldId id="299" r:id="rId7"/>
    <p:sldId id="301" r:id="rId8"/>
    <p:sldId id="300" r:id="rId9"/>
    <p:sldId id="303" r:id="rId10"/>
    <p:sldId id="304" r:id="rId11"/>
    <p:sldId id="283" r:id="rId12"/>
    <p:sldId id="297" r:id="rId13"/>
    <p:sldId id="296" r:id="rId14"/>
    <p:sldId id="295" r:id="rId15"/>
    <p:sldId id="288" r:id="rId16"/>
    <p:sldId id="291" r:id="rId17"/>
    <p:sldId id="292" r:id="rId18"/>
    <p:sldId id="290" r:id="rId19"/>
    <p:sldId id="289" r:id="rId20"/>
    <p:sldId id="305" r:id="rId21"/>
    <p:sldId id="294" r:id="rId22"/>
    <p:sldId id="306" r:id="rId23"/>
    <p:sldId id="256" r:id="rId24"/>
    <p:sldId id="293" r:id="rId2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56" d="100"/>
          <a:sy n="156" d="100"/>
        </p:scale>
        <p:origin x="258" y="15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DF081D-EBC4-49F6-9B19-74AF48DEA12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4FFAD324-FB44-448A-9833-0E210F0349DF}">
      <dgm:prSet/>
      <dgm:spPr>
        <a:solidFill>
          <a:schemeClr val="accent4">
            <a:lumMod val="75000"/>
          </a:schemeClr>
        </a:solidFill>
      </dgm:spPr>
      <dgm:t>
        <a:bodyPr/>
        <a:lstStyle/>
        <a:p>
          <a:r>
            <a:rPr lang="en-US" dirty="0"/>
            <a:t>The objective of the system is to provide an </a:t>
          </a:r>
          <a:r>
            <a:rPr lang="en-US" b="1" dirty="0"/>
            <a:t>AWS-based platform</a:t>
          </a:r>
          <a:r>
            <a:rPr lang="en-US" dirty="0"/>
            <a:t> that ingests Customer Care transcripts (voice and chat), processes them into </a:t>
          </a:r>
          <a:r>
            <a:rPr lang="en-US" b="1" dirty="0"/>
            <a:t>normalized, structured interaction data</a:t>
          </a:r>
          <a:r>
            <a:rPr lang="en-US" dirty="0"/>
            <a:t>, and enriches this data using </a:t>
          </a:r>
          <a:r>
            <a:rPr lang="en-US" b="1" dirty="0"/>
            <a:t>Generative AI</a:t>
          </a:r>
          <a:r>
            <a:rPr lang="en-US" dirty="0"/>
            <a:t> (GenAI).</a:t>
          </a:r>
          <a:br>
            <a:rPr lang="en-US" dirty="0"/>
          </a:br>
          <a:endParaRPr lang="es-CO" dirty="0"/>
        </a:p>
      </dgm:t>
    </dgm:pt>
    <dgm:pt modelId="{CAEDF0D8-57E7-4C98-948E-86BACFEA36A8}" type="parTrans" cxnId="{E0C836DC-D524-49EF-A501-C04B749FC05C}">
      <dgm:prSet/>
      <dgm:spPr/>
      <dgm:t>
        <a:bodyPr/>
        <a:lstStyle/>
        <a:p>
          <a:endParaRPr lang="es-CO"/>
        </a:p>
      </dgm:t>
    </dgm:pt>
    <dgm:pt modelId="{52215D02-7244-4297-95F9-12D6662148A3}" type="sibTrans" cxnId="{E0C836DC-D524-49EF-A501-C04B749FC05C}">
      <dgm:prSet/>
      <dgm:spPr/>
      <dgm:t>
        <a:bodyPr/>
        <a:lstStyle/>
        <a:p>
          <a:endParaRPr lang="es-CO"/>
        </a:p>
      </dgm:t>
    </dgm:pt>
    <dgm:pt modelId="{C211BF41-A085-4850-B959-69896BD7539D}" type="pres">
      <dgm:prSet presAssocID="{1ADF081D-EBC4-49F6-9B19-74AF48DEA124}" presName="Name0" presStyleCnt="0">
        <dgm:presLayoutVars>
          <dgm:dir/>
          <dgm:animLvl val="lvl"/>
          <dgm:resizeHandles val="exact"/>
        </dgm:presLayoutVars>
      </dgm:prSet>
      <dgm:spPr/>
    </dgm:pt>
    <dgm:pt modelId="{18C22871-5C43-40DA-8294-21DB199A0727}" type="pres">
      <dgm:prSet presAssocID="{4FFAD324-FB44-448A-9833-0E210F0349DF}" presName="linNode" presStyleCnt="0"/>
      <dgm:spPr/>
    </dgm:pt>
    <dgm:pt modelId="{76AEA78C-6516-42D0-BF5C-818EF3C56525}" type="pres">
      <dgm:prSet presAssocID="{4FFAD324-FB44-448A-9833-0E210F0349DF}" presName="parentText" presStyleLbl="node1" presStyleIdx="0" presStyleCnt="1" custScaleX="123342" custLinFactNeighborX="1795" custLinFactNeighborY="-20593">
        <dgm:presLayoutVars>
          <dgm:chMax val="1"/>
          <dgm:bulletEnabled val="1"/>
        </dgm:presLayoutVars>
      </dgm:prSet>
      <dgm:spPr/>
    </dgm:pt>
  </dgm:ptLst>
  <dgm:cxnLst>
    <dgm:cxn modelId="{78B11717-67F1-4D88-9BE7-ECFF54685297}" type="presOf" srcId="{1ADF081D-EBC4-49F6-9B19-74AF48DEA124}" destId="{C211BF41-A085-4850-B959-69896BD7539D}" srcOrd="0" destOrd="0" presId="urn:microsoft.com/office/officeart/2005/8/layout/vList5"/>
    <dgm:cxn modelId="{6F0BE759-61F9-45A7-977D-6226308DC277}" type="presOf" srcId="{4FFAD324-FB44-448A-9833-0E210F0349DF}" destId="{76AEA78C-6516-42D0-BF5C-818EF3C56525}" srcOrd="0" destOrd="0" presId="urn:microsoft.com/office/officeart/2005/8/layout/vList5"/>
    <dgm:cxn modelId="{E0C836DC-D524-49EF-A501-C04B749FC05C}" srcId="{1ADF081D-EBC4-49F6-9B19-74AF48DEA124}" destId="{4FFAD324-FB44-448A-9833-0E210F0349DF}" srcOrd="0" destOrd="0" parTransId="{CAEDF0D8-57E7-4C98-948E-86BACFEA36A8}" sibTransId="{52215D02-7244-4297-95F9-12D6662148A3}"/>
    <dgm:cxn modelId="{00C65EB0-F1B8-4B41-BDFA-85D41FBB826F}" type="presParOf" srcId="{C211BF41-A085-4850-B959-69896BD7539D}" destId="{18C22871-5C43-40DA-8294-21DB199A0727}" srcOrd="0" destOrd="0" presId="urn:microsoft.com/office/officeart/2005/8/layout/vList5"/>
    <dgm:cxn modelId="{A2FABCBD-6DA7-469B-8477-7B2F5DBFAC34}" type="presParOf" srcId="{18C22871-5C43-40DA-8294-21DB199A0727}" destId="{76AEA78C-6516-42D0-BF5C-818EF3C56525}"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724E11-8950-44E5-89A3-ADBDE51B193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CO"/>
        </a:p>
      </dgm:t>
    </dgm:pt>
    <dgm:pt modelId="{8609D8FA-6594-4531-96A9-3A3429B15B36}">
      <dgm:prSet/>
      <dgm:spPr>
        <a:solidFill>
          <a:schemeClr val="accent4">
            <a:lumMod val="75000"/>
          </a:schemeClr>
        </a:solidFill>
      </dgm:spPr>
      <dgm:t>
        <a:bodyPr/>
        <a:lstStyle/>
        <a:p>
          <a:r>
            <a:rPr lang="en-US"/>
            <a:t>Centralize transcripts from multiple contact center solutions.</a:t>
          </a:r>
          <a:endParaRPr lang="es-CO"/>
        </a:p>
      </dgm:t>
    </dgm:pt>
    <dgm:pt modelId="{4096A7EE-DE9C-4F39-B178-0A380234F53F}" type="parTrans" cxnId="{22B7D34B-93E1-43AD-8D63-1F266AD7BA99}">
      <dgm:prSet/>
      <dgm:spPr/>
      <dgm:t>
        <a:bodyPr/>
        <a:lstStyle/>
        <a:p>
          <a:endParaRPr lang="es-CO"/>
        </a:p>
      </dgm:t>
    </dgm:pt>
    <dgm:pt modelId="{E544320C-D2A8-47E7-AF88-A7D24D467661}" type="sibTrans" cxnId="{22B7D34B-93E1-43AD-8D63-1F266AD7BA99}">
      <dgm:prSet/>
      <dgm:spPr/>
      <dgm:t>
        <a:bodyPr/>
        <a:lstStyle/>
        <a:p>
          <a:endParaRPr lang="es-CO"/>
        </a:p>
      </dgm:t>
    </dgm:pt>
    <dgm:pt modelId="{C6362344-B9EA-4FB6-A995-A89DF02B57B7}">
      <dgm:prSet/>
      <dgm:spPr>
        <a:solidFill>
          <a:schemeClr val="accent4">
            <a:lumMod val="75000"/>
          </a:schemeClr>
        </a:solidFill>
      </dgm:spPr>
      <dgm:t>
        <a:bodyPr/>
        <a:lstStyle/>
        <a:p>
          <a:r>
            <a:rPr lang="en-US" dirty="0"/>
            <a:t>Extract key fields such as intent, reason for contact, resolution, sentiment, product, and next best action using GenAI.</a:t>
          </a:r>
          <a:endParaRPr lang="es-CO" dirty="0"/>
        </a:p>
      </dgm:t>
    </dgm:pt>
    <dgm:pt modelId="{541FE427-D57A-442D-8E65-17EFCDF546F3}" type="parTrans" cxnId="{F9765EE7-27A6-4095-8820-C84D4C0D44CC}">
      <dgm:prSet/>
      <dgm:spPr/>
      <dgm:t>
        <a:bodyPr/>
        <a:lstStyle/>
        <a:p>
          <a:endParaRPr lang="es-CO"/>
        </a:p>
      </dgm:t>
    </dgm:pt>
    <dgm:pt modelId="{4BFAF379-EC55-49B3-BA3F-1B07F036AA80}" type="sibTrans" cxnId="{F9765EE7-27A6-4095-8820-C84D4C0D44CC}">
      <dgm:prSet/>
      <dgm:spPr/>
      <dgm:t>
        <a:bodyPr/>
        <a:lstStyle/>
        <a:p>
          <a:endParaRPr lang="es-CO"/>
        </a:p>
      </dgm:t>
    </dgm:pt>
    <dgm:pt modelId="{2BD0FD19-0984-4E85-A2E2-7EC7B89C8F08}">
      <dgm:prSet/>
      <dgm:spPr>
        <a:solidFill>
          <a:schemeClr val="accent4">
            <a:lumMod val="75000"/>
          </a:schemeClr>
        </a:solidFill>
      </dgm:spPr>
      <dgm:t>
        <a:bodyPr/>
        <a:lstStyle/>
        <a:p>
          <a:r>
            <a:rPr lang="en-US" dirty="0"/>
            <a:t>Make the enriched interaction history easily consumable by downstream systems (CRM, analytics, reporting, and operations tools).</a:t>
          </a:r>
          <a:endParaRPr lang="es-CO" dirty="0"/>
        </a:p>
      </dgm:t>
    </dgm:pt>
    <dgm:pt modelId="{A9D1BCF6-F2A4-46A0-80F3-ACF8E0E00AD1}" type="parTrans" cxnId="{FD927150-A218-43E0-A4CE-07A5DB83E198}">
      <dgm:prSet/>
      <dgm:spPr/>
      <dgm:t>
        <a:bodyPr/>
        <a:lstStyle/>
        <a:p>
          <a:endParaRPr lang="es-CO"/>
        </a:p>
      </dgm:t>
    </dgm:pt>
    <dgm:pt modelId="{3E755407-C724-47C4-B74C-1F852EED4B37}" type="sibTrans" cxnId="{FD927150-A218-43E0-A4CE-07A5DB83E198}">
      <dgm:prSet/>
      <dgm:spPr/>
      <dgm:t>
        <a:bodyPr/>
        <a:lstStyle/>
        <a:p>
          <a:endParaRPr lang="es-CO"/>
        </a:p>
      </dgm:t>
    </dgm:pt>
    <dgm:pt modelId="{36A6FC4E-70B0-476A-96B8-63236FAD2585}" type="pres">
      <dgm:prSet presAssocID="{57724E11-8950-44E5-89A3-ADBDE51B193C}" presName="hierChild1" presStyleCnt="0">
        <dgm:presLayoutVars>
          <dgm:orgChart val="1"/>
          <dgm:chPref val="1"/>
          <dgm:dir/>
          <dgm:animOne val="branch"/>
          <dgm:animLvl val="lvl"/>
          <dgm:resizeHandles/>
        </dgm:presLayoutVars>
      </dgm:prSet>
      <dgm:spPr/>
    </dgm:pt>
    <dgm:pt modelId="{4B2159A1-91BE-452D-AFDA-EE9FF5EE9D7B}" type="pres">
      <dgm:prSet presAssocID="{8609D8FA-6594-4531-96A9-3A3429B15B36}" presName="hierRoot1" presStyleCnt="0">
        <dgm:presLayoutVars>
          <dgm:hierBranch val="init"/>
        </dgm:presLayoutVars>
      </dgm:prSet>
      <dgm:spPr/>
    </dgm:pt>
    <dgm:pt modelId="{242B6CFE-EE9B-4480-845C-6D7FF6608D90}" type="pres">
      <dgm:prSet presAssocID="{8609D8FA-6594-4531-96A9-3A3429B15B36}" presName="rootComposite1" presStyleCnt="0"/>
      <dgm:spPr/>
    </dgm:pt>
    <dgm:pt modelId="{66C67FF8-9D84-4E8D-9DD8-F3FE55875FC0}" type="pres">
      <dgm:prSet presAssocID="{8609D8FA-6594-4531-96A9-3A3429B15B36}" presName="rootText1" presStyleLbl="node0" presStyleIdx="0" presStyleCnt="3">
        <dgm:presLayoutVars>
          <dgm:chPref val="3"/>
        </dgm:presLayoutVars>
      </dgm:prSet>
      <dgm:spPr/>
    </dgm:pt>
    <dgm:pt modelId="{04A6E3D7-175E-4893-BC6A-9A645EC02E03}" type="pres">
      <dgm:prSet presAssocID="{8609D8FA-6594-4531-96A9-3A3429B15B36}" presName="rootConnector1" presStyleLbl="node1" presStyleIdx="0" presStyleCnt="0"/>
      <dgm:spPr/>
    </dgm:pt>
    <dgm:pt modelId="{6FC76212-E17F-48A9-AC19-9A28BE712566}" type="pres">
      <dgm:prSet presAssocID="{8609D8FA-6594-4531-96A9-3A3429B15B36}" presName="hierChild2" presStyleCnt="0"/>
      <dgm:spPr/>
    </dgm:pt>
    <dgm:pt modelId="{3F647D3D-EAF8-461C-A9E6-C221556235B6}" type="pres">
      <dgm:prSet presAssocID="{8609D8FA-6594-4531-96A9-3A3429B15B36}" presName="hierChild3" presStyleCnt="0"/>
      <dgm:spPr/>
    </dgm:pt>
    <dgm:pt modelId="{C3FEEDF6-6DEF-4AF2-BE56-CB47A3F2C39F}" type="pres">
      <dgm:prSet presAssocID="{C6362344-B9EA-4FB6-A995-A89DF02B57B7}" presName="hierRoot1" presStyleCnt="0">
        <dgm:presLayoutVars>
          <dgm:hierBranch val="init"/>
        </dgm:presLayoutVars>
      </dgm:prSet>
      <dgm:spPr/>
    </dgm:pt>
    <dgm:pt modelId="{E2AA5F82-1550-429E-950E-0B3FE552C52A}" type="pres">
      <dgm:prSet presAssocID="{C6362344-B9EA-4FB6-A995-A89DF02B57B7}" presName="rootComposite1" presStyleCnt="0"/>
      <dgm:spPr/>
    </dgm:pt>
    <dgm:pt modelId="{FD967769-7D6D-4A99-B85B-3703437F86B5}" type="pres">
      <dgm:prSet presAssocID="{C6362344-B9EA-4FB6-A995-A89DF02B57B7}" presName="rootText1" presStyleLbl="node0" presStyleIdx="1" presStyleCnt="3" custScaleX="111112">
        <dgm:presLayoutVars>
          <dgm:chPref val="3"/>
        </dgm:presLayoutVars>
      </dgm:prSet>
      <dgm:spPr/>
    </dgm:pt>
    <dgm:pt modelId="{CA80AEA0-D4BC-46FD-B96E-A795C04AEE8B}" type="pres">
      <dgm:prSet presAssocID="{C6362344-B9EA-4FB6-A995-A89DF02B57B7}" presName="rootConnector1" presStyleLbl="node1" presStyleIdx="0" presStyleCnt="0"/>
      <dgm:spPr/>
    </dgm:pt>
    <dgm:pt modelId="{645F5060-CE35-49EC-A33C-C69D4B08F9EB}" type="pres">
      <dgm:prSet presAssocID="{C6362344-B9EA-4FB6-A995-A89DF02B57B7}" presName="hierChild2" presStyleCnt="0"/>
      <dgm:spPr/>
    </dgm:pt>
    <dgm:pt modelId="{50CF4172-7BC7-4096-86C9-DCD93BE49E1E}" type="pres">
      <dgm:prSet presAssocID="{C6362344-B9EA-4FB6-A995-A89DF02B57B7}" presName="hierChild3" presStyleCnt="0"/>
      <dgm:spPr/>
    </dgm:pt>
    <dgm:pt modelId="{A96F3E7E-454F-411A-AEAC-85E7857E9553}" type="pres">
      <dgm:prSet presAssocID="{2BD0FD19-0984-4E85-A2E2-7EC7B89C8F08}" presName="hierRoot1" presStyleCnt="0">
        <dgm:presLayoutVars>
          <dgm:hierBranch val="init"/>
        </dgm:presLayoutVars>
      </dgm:prSet>
      <dgm:spPr/>
    </dgm:pt>
    <dgm:pt modelId="{22968208-2693-4AC2-9B0C-540EE278AB66}" type="pres">
      <dgm:prSet presAssocID="{2BD0FD19-0984-4E85-A2E2-7EC7B89C8F08}" presName="rootComposite1" presStyleCnt="0"/>
      <dgm:spPr/>
    </dgm:pt>
    <dgm:pt modelId="{F86A8F1D-BACC-424E-AC54-D6CE3BC4555D}" type="pres">
      <dgm:prSet presAssocID="{2BD0FD19-0984-4E85-A2E2-7EC7B89C8F08}" presName="rootText1" presStyleLbl="node0" presStyleIdx="2" presStyleCnt="3">
        <dgm:presLayoutVars>
          <dgm:chPref val="3"/>
        </dgm:presLayoutVars>
      </dgm:prSet>
      <dgm:spPr/>
    </dgm:pt>
    <dgm:pt modelId="{985FC332-AFF5-4918-9283-E9BBB61422B3}" type="pres">
      <dgm:prSet presAssocID="{2BD0FD19-0984-4E85-A2E2-7EC7B89C8F08}" presName="rootConnector1" presStyleLbl="node1" presStyleIdx="0" presStyleCnt="0"/>
      <dgm:spPr/>
    </dgm:pt>
    <dgm:pt modelId="{C011D1E2-13B4-4A7A-94BC-50BD244B8E95}" type="pres">
      <dgm:prSet presAssocID="{2BD0FD19-0984-4E85-A2E2-7EC7B89C8F08}" presName="hierChild2" presStyleCnt="0"/>
      <dgm:spPr/>
    </dgm:pt>
    <dgm:pt modelId="{129593AF-7615-4329-97DE-87EA5BC6139C}" type="pres">
      <dgm:prSet presAssocID="{2BD0FD19-0984-4E85-A2E2-7EC7B89C8F08}" presName="hierChild3" presStyleCnt="0"/>
      <dgm:spPr/>
    </dgm:pt>
  </dgm:ptLst>
  <dgm:cxnLst>
    <dgm:cxn modelId="{DF7E8F37-3076-4A56-9A4F-E9E3359E9DE5}" type="presOf" srcId="{C6362344-B9EA-4FB6-A995-A89DF02B57B7}" destId="{CA80AEA0-D4BC-46FD-B96E-A795C04AEE8B}" srcOrd="1" destOrd="0" presId="urn:microsoft.com/office/officeart/2005/8/layout/orgChart1"/>
    <dgm:cxn modelId="{22B7D34B-93E1-43AD-8D63-1F266AD7BA99}" srcId="{57724E11-8950-44E5-89A3-ADBDE51B193C}" destId="{8609D8FA-6594-4531-96A9-3A3429B15B36}" srcOrd="0" destOrd="0" parTransId="{4096A7EE-DE9C-4F39-B178-0A380234F53F}" sibTransId="{E544320C-D2A8-47E7-AF88-A7D24D467661}"/>
    <dgm:cxn modelId="{571D786C-BFAA-43BF-B9C0-FD232453BA3E}" type="presOf" srcId="{8609D8FA-6594-4531-96A9-3A3429B15B36}" destId="{66C67FF8-9D84-4E8D-9DD8-F3FE55875FC0}" srcOrd="0" destOrd="0" presId="urn:microsoft.com/office/officeart/2005/8/layout/orgChart1"/>
    <dgm:cxn modelId="{B824CE6F-D9D4-46AC-9E3A-73496A70885C}" type="presOf" srcId="{2BD0FD19-0984-4E85-A2E2-7EC7B89C8F08}" destId="{F86A8F1D-BACC-424E-AC54-D6CE3BC4555D}" srcOrd="0" destOrd="0" presId="urn:microsoft.com/office/officeart/2005/8/layout/orgChart1"/>
    <dgm:cxn modelId="{FD927150-A218-43E0-A4CE-07A5DB83E198}" srcId="{57724E11-8950-44E5-89A3-ADBDE51B193C}" destId="{2BD0FD19-0984-4E85-A2E2-7EC7B89C8F08}" srcOrd="2" destOrd="0" parTransId="{A9D1BCF6-F2A4-46A0-80F3-ACF8E0E00AD1}" sibTransId="{3E755407-C724-47C4-B74C-1F852EED4B37}"/>
    <dgm:cxn modelId="{FD076B77-C675-479E-AF9F-B39F56D116AB}" type="presOf" srcId="{57724E11-8950-44E5-89A3-ADBDE51B193C}" destId="{36A6FC4E-70B0-476A-96B8-63236FAD2585}" srcOrd="0" destOrd="0" presId="urn:microsoft.com/office/officeart/2005/8/layout/orgChart1"/>
    <dgm:cxn modelId="{04152BB0-AEBD-4BBA-A6C7-3D6D2229D6E4}" type="presOf" srcId="{2BD0FD19-0984-4E85-A2E2-7EC7B89C8F08}" destId="{985FC332-AFF5-4918-9283-E9BBB61422B3}" srcOrd="1" destOrd="0" presId="urn:microsoft.com/office/officeart/2005/8/layout/orgChart1"/>
    <dgm:cxn modelId="{A2E04EB5-2F8B-4B0B-9259-6C15F85100B1}" type="presOf" srcId="{8609D8FA-6594-4531-96A9-3A3429B15B36}" destId="{04A6E3D7-175E-4893-BC6A-9A645EC02E03}" srcOrd="1" destOrd="0" presId="urn:microsoft.com/office/officeart/2005/8/layout/orgChart1"/>
    <dgm:cxn modelId="{F9765EE7-27A6-4095-8820-C84D4C0D44CC}" srcId="{57724E11-8950-44E5-89A3-ADBDE51B193C}" destId="{C6362344-B9EA-4FB6-A995-A89DF02B57B7}" srcOrd="1" destOrd="0" parTransId="{541FE427-D57A-442D-8E65-17EFCDF546F3}" sibTransId="{4BFAF379-EC55-49B3-BA3F-1B07F036AA80}"/>
    <dgm:cxn modelId="{02B7BBFC-CFBF-4286-A8DD-2E732C57FC74}" type="presOf" srcId="{C6362344-B9EA-4FB6-A995-A89DF02B57B7}" destId="{FD967769-7D6D-4A99-B85B-3703437F86B5}" srcOrd="0" destOrd="0" presId="urn:microsoft.com/office/officeart/2005/8/layout/orgChart1"/>
    <dgm:cxn modelId="{5BB9B8D6-FFD0-43AF-BDCC-C869D809A855}" type="presParOf" srcId="{36A6FC4E-70B0-476A-96B8-63236FAD2585}" destId="{4B2159A1-91BE-452D-AFDA-EE9FF5EE9D7B}" srcOrd="0" destOrd="0" presId="urn:microsoft.com/office/officeart/2005/8/layout/orgChart1"/>
    <dgm:cxn modelId="{CECB0CC7-7F2D-400F-8EA4-F873018DBDBB}" type="presParOf" srcId="{4B2159A1-91BE-452D-AFDA-EE9FF5EE9D7B}" destId="{242B6CFE-EE9B-4480-845C-6D7FF6608D90}" srcOrd="0" destOrd="0" presId="urn:microsoft.com/office/officeart/2005/8/layout/orgChart1"/>
    <dgm:cxn modelId="{75D60601-F486-4F35-81F2-7BEDE083C921}" type="presParOf" srcId="{242B6CFE-EE9B-4480-845C-6D7FF6608D90}" destId="{66C67FF8-9D84-4E8D-9DD8-F3FE55875FC0}" srcOrd="0" destOrd="0" presId="urn:microsoft.com/office/officeart/2005/8/layout/orgChart1"/>
    <dgm:cxn modelId="{2B73F421-68A8-407F-B209-C01C8DDA8060}" type="presParOf" srcId="{242B6CFE-EE9B-4480-845C-6D7FF6608D90}" destId="{04A6E3D7-175E-4893-BC6A-9A645EC02E03}" srcOrd="1" destOrd="0" presId="urn:microsoft.com/office/officeart/2005/8/layout/orgChart1"/>
    <dgm:cxn modelId="{D2760E9D-ED2B-412E-B758-63C2B8E48C3F}" type="presParOf" srcId="{4B2159A1-91BE-452D-AFDA-EE9FF5EE9D7B}" destId="{6FC76212-E17F-48A9-AC19-9A28BE712566}" srcOrd="1" destOrd="0" presId="urn:microsoft.com/office/officeart/2005/8/layout/orgChart1"/>
    <dgm:cxn modelId="{1467876D-A691-417C-994C-573EC8D79F42}" type="presParOf" srcId="{4B2159A1-91BE-452D-AFDA-EE9FF5EE9D7B}" destId="{3F647D3D-EAF8-461C-A9E6-C221556235B6}" srcOrd="2" destOrd="0" presId="urn:microsoft.com/office/officeart/2005/8/layout/orgChart1"/>
    <dgm:cxn modelId="{D91BEDA9-2408-4348-8F64-A08539AF6020}" type="presParOf" srcId="{36A6FC4E-70B0-476A-96B8-63236FAD2585}" destId="{C3FEEDF6-6DEF-4AF2-BE56-CB47A3F2C39F}" srcOrd="1" destOrd="0" presId="urn:microsoft.com/office/officeart/2005/8/layout/orgChart1"/>
    <dgm:cxn modelId="{1EA19F9E-A0DB-4D8F-ADC9-BB397087FB52}" type="presParOf" srcId="{C3FEEDF6-6DEF-4AF2-BE56-CB47A3F2C39F}" destId="{E2AA5F82-1550-429E-950E-0B3FE552C52A}" srcOrd="0" destOrd="0" presId="urn:microsoft.com/office/officeart/2005/8/layout/orgChart1"/>
    <dgm:cxn modelId="{86497CC7-18D2-42D5-A7EE-2E9A22CED307}" type="presParOf" srcId="{E2AA5F82-1550-429E-950E-0B3FE552C52A}" destId="{FD967769-7D6D-4A99-B85B-3703437F86B5}" srcOrd="0" destOrd="0" presId="urn:microsoft.com/office/officeart/2005/8/layout/orgChart1"/>
    <dgm:cxn modelId="{089421D2-3E65-498B-88C3-7614EFC52119}" type="presParOf" srcId="{E2AA5F82-1550-429E-950E-0B3FE552C52A}" destId="{CA80AEA0-D4BC-46FD-B96E-A795C04AEE8B}" srcOrd="1" destOrd="0" presId="urn:microsoft.com/office/officeart/2005/8/layout/orgChart1"/>
    <dgm:cxn modelId="{042C4E2A-2417-4343-8E31-349307B3D349}" type="presParOf" srcId="{C3FEEDF6-6DEF-4AF2-BE56-CB47A3F2C39F}" destId="{645F5060-CE35-49EC-A33C-C69D4B08F9EB}" srcOrd="1" destOrd="0" presId="urn:microsoft.com/office/officeart/2005/8/layout/orgChart1"/>
    <dgm:cxn modelId="{6334A087-98E1-4991-BB10-CDD10F95E55D}" type="presParOf" srcId="{C3FEEDF6-6DEF-4AF2-BE56-CB47A3F2C39F}" destId="{50CF4172-7BC7-4096-86C9-DCD93BE49E1E}" srcOrd="2" destOrd="0" presId="urn:microsoft.com/office/officeart/2005/8/layout/orgChart1"/>
    <dgm:cxn modelId="{5BC44BCC-F6F1-44AA-B35E-DBAB331B6C3E}" type="presParOf" srcId="{36A6FC4E-70B0-476A-96B8-63236FAD2585}" destId="{A96F3E7E-454F-411A-AEAC-85E7857E9553}" srcOrd="2" destOrd="0" presId="urn:microsoft.com/office/officeart/2005/8/layout/orgChart1"/>
    <dgm:cxn modelId="{3DE9314B-5699-476A-A16A-58D98DDC8C30}" type="presParOf" srcId="{A96F3E7E-454F-411A-AEAC-85E7857E9553}" destId="{22968208-2693-4AC2-9B0C-540EE278AB66}" srcOrd="0" destOrd="0" presId="urn:microsoft.com/office/officeart/2005/8/layout/orgChart1"/>
    <dgm:cxn modelId="{B3CE058F-0F23-4DEE-ACE6-394835F8B657}" type="presParOf" srcId="{22968208-2693-4AC2-9B0C-540EE278AB66}" destId="{F86A8F1D-BACC-424E-AC54-D6CE3BC4555D}" srcOrd="0" destOrd="0" presId="urn:microsoft.com/office/officeart/2005/8/layout/orgChart1"/>
    <dgm:cxn modelId="{8116AFE2-8F17-4B54-8520-16E9E89F5DB7}" type="presParOf" srcId="{22968208-2693-4AC2-9B0C-540EE278AB66}" destId="{985FC332-AFF5-4918-9283-E9BBB61422B3}" srcOrd="1" destOrd="0" presId="urn:microsoft.com/office/officeart/2005/8/layout/orgChart1"/>
    <dgm:cxn modelId="{5C4EDC1C-AA69-41BC-A3A4-CDEEB30F8F28}" type="presParOf" srcId="{A96F3E7E-454F-411A-AEAC-85E7857E9553}" destId="{C011D1E2-13B4-4A7A-94BC-50BD244B8E95}" srcOrd="1" destOrd="0" presId="urn:microsoft.com/office/officeart/2005/8/layout/orgChart1"/>
    <dgm:cxn modelId="{B6229609-DEAE-4712-873E-814926894762}" type="presParOf" srcId="{A96F3E7E-454F-411A-AEAC-85E7857E9553}" destId="{129593AF-7615-4329-97DE-87EA5BC6139C}"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7D899C-2CD8-4E0A-A57D-5E12CE0DC0B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B59D612C-2552-4A65-8775-9431271488E5}">
      <dgm:prSet/>
      <dgm:spPr>
        <a:solidFill>
          <a:schemeClr val="accent6">
            <a:lumMod val="75000"/>
          </a:schemeClr>
        </a:solidFill>
      </dgm:spPr>
      <dgm:t>
        <a:bodyPr/>
        <a:lstStyle/>
        <a:p>
          <a:r>
            <a:rPr lang="en-US" dirty="0"/>
            <a:t>A </a:t>
          </a:r>
          <a:r>
            <a:rPr lang="en-US" b="1" dirty="0"/>
            <a:t>standardized interaction feed</a:t>
          </a:r>
          <a:r>
            <a:rPr lang="en-US" dirty="0"/>
            <a:t> (API or batch export) with:</a:t>
          </a:r>
          <a:endParaRPr lang="es-CO" dirty="0"/>
        </a:p>
      </dgm:t>
    </dgm:pt>
    <dgm:pt modelId="{8518E3C6-99EA-4EE2-988B-B9BBD314D4E3}" type="parTrans" cxnId="{BBCE35EF-C765-4454-88A8-6FE8C2647F64}">
      <dgm:prSet/>
      <dgm:spPr/>
      <dgm:t>
        <a:bodyPr/>
        <a:lstStyle/>
        <a:p>
          <a:endParaRPr lang="es-CO"/>
        </a:p>
      </dgm:t>
    </dgm:pt>
    <dgm:pt modelId="{F691F9B0-94BD-472B-A352-08DC11861D27}" type="sibTrans" cxnId="{BBCE35EF-C765-4454-88A8-6FE8C2647F64}">
      <dgm:prSet/>
      <dgm:spPr/>
      <dgm:t>
        <a:bodyPr/>
        <a:lstStyle/>
        <a:p>
          <a:endParaRPr lang="es-CO"/>
        </a:p>
      </dgm:t>
    </dgm:pt>
    <dgm:pt modelId="{4E60DA52-0467-430B-9685-5FFCAB8EB76F}">
      <dgm:prSet/>
      <dgm:spPr/>
      <dgm:t>
        <a:bodyPr/>
        <a:lstStyle/>
        <a:p>
          <a:r>
            <a:rPr lang="en-US"/>
            <a:t>Transcript metadata (channel, date, agent, duration, etc.).</a:t>
          </a:r>
          <a:endParaRPr lang="es-CO"/>
        </a:p>
      </dgm:t>
    </dgm:pt>
    <dgm:pt modelId="{0204173C-047B-4106-8EEB-D54515FE991D}" type="parTrans" cxnId="{E550BB98-C256-47FE-9208-36F68635E212}">
      <dgm:prSet/>
      <dgm:spPr/>
      <dgm:t>
        <a:bodyPr/>
        <a:lstStyle/>
        <a:p>
          <a:endParaRPr lang="es-CO"/>
        </a:p>
      </dgm:t>
    </dgm:pt>
    <dgm:pt modelId="{64810B8E-56BF-4ABF-850A-9DC6E65A2220}" type="sibTrans" cxnId="{E550BB98-C256-47FE-9208-36F68635E212}">
      <dgm:prSet/>
      <dgm:spPr/>
      <dgm:t>
        <a:bodyPr/>
        <a:lstStyle/>
        <a:p>
          <a:endParaRPr lang="es-CO"/>
        </a:p>
      </dgm:t>
    </dgm:pt>
    <dgm:pt modelId="{292E845F-E5EA-41C5-BAFC-120656322791}">
      <dgm:prSet/>
      <dgm:spPr/>
      <dgm:t>
        <a:bodyPr/>
        <a:lstStyle/>
        <a:p>
          <a:r>
            <a:rPr lang="en-US"/>
            <a:t>GenAI-derived attributes (intent, resolution status, sentiment, topics, product, effort, etc.).</a:t>
          </a:r>
          <a:endParaRPr lang="es-CO"/>
        </a:p>
      </dgm:t>
    </dgm:pt>
    <dgm:pt modelId="{EAAB9EF7-C4D1-44A0-8E04-03D02CBAF91B}" type="parTrans" cxnId="{BD652477-1BD5-4B1F-8E75-115E5D2750E4}">
      <dgm:prSet/>
      <dgm:spPr/>
      <dgm:t>
        <a:bodyPr/>
        <a:lstStyle/>
        <a:p>
          <a:endParaRPr lang="es-CO"/>
        </a:p>
      </dgm:t>
    </dgm:pt>
    <dgm:pt modelId="{A8E99A65-8028-4690-B598-DA4CA9CAEE20}" type="sibTrans" cxnId="{BD652477-1BD5-4B1F-8E75-115E5D2750E4}">
      <dgm:prSet/>
      <dgm:spPr/>
      <dgm:t>
        <a:bodyPr/>
        <a:lstStyle/>
        <a:p>
          <a:endParaRPr lang="es-CO"/>
        </a:p>
      </dgm:t>
    </dgm:pt>
    <dgm:pt modelId="{68CAF485-5FA8-4D86-8178-57E7439B7615}">
      <dgm:prSet/>
      <dgm:spPr>
        <a:solidFill>
          <a:schemeClr val="accent6">
            <a:lumMod val="75000"/>
          </a:schemeClr>
        </a:solidFill>
      </dgm:spPr>
      <dgm:t>
        <a:bodyPr/>
        <a:lstStyle/>
        <a:p>
          <a:r>
            <a:rPr lang="en-US" b="1"/>
            <a:t>Up-to-date timeline of customer interactions</a:t>
          </a:r>
          <a:r>
            <a:rPr lang="en-US"/>
            <a:t>, enabling:</a:t>
          </a:r>
          <a:endParaRPr lang="es-CO"/>
        </a:p>
      </dgm:t>
    </dgm:pt>
    <dgm:pt modelId="{1C451C7B-D73E-4A26-BC7B-9F4EA0B08756}" type="parTrans" cxnId="{B5E2216C-C6A4-410B-A160-A01CBFFD4E2A}">
      <dgm:prSet/>
      <dgm:spPr/>
      <dgm:t>
        <a:bodyPr/>
        <a:lstStyle/>
        <a:p>
          <a:endParaRPr lang="es-CO"/>
        </a:p>
      </dgm:t>
    </dgm:pt>
    <dgm:pt modelId="{9768C180-DE5C-457A-ADA9-282033013907}" type="sibTrans" cxnId="{B5E2216C-C6A4-410B-A160-A01CBFFD4E2A}">
      <dgm:prSet/>
      <dgm:spPr/>
      <dgm:t>
        <a:bodyPr/>
        <a:lstStyle/>
        <a:p>
          <a:endParaRPr lang="es-CO"/>
        </a:p>
      </dgm:t>
    </dgm:pt>
    <dgm:pt modelId="{EBD2051B-C525-4A94-B299-5DBE495542D4}">
      <dgm:prSet/>
      <dgm:spPr/>
      <dgm:t>
        <a:bodyPr/>
        <a:lstStyle/>
        <a:p>
          <a:r>
            <a:rPr lang="en-US"/>
            <a:t>Better case management and follow-up actions.</a:t>
          </a:r>
          <a:endParaRPr lang="es-CO"/>
        </a:p>
      </dgm:t>
    </dgm:pt>
    <dgm:pt modelId="{2CB03588-92F9-4932-9187-04B5E7438674}" type="parTrans" cxnId="{629DADDB-348B-46CE-B656-B31E90260FBD}">
      <dgm:prSet/>
      <dgm:spPr/>
      <dgm:t>
        <a:bodyPr/>
        <a:lstStyle/>
        <a:p>
          <a:endParaRPr lang="es-CO"/>
        </a:p>
      </dgm:t>
    </dgm:pt>
    <dgm:pt modelId="{CA01497B-B76C-4B48-8AA2-BDFA42470DE0}" type="sibTrans" cxnId="{629DADDB-348B-46CE-B656-B31E90260FBD}">
      <dgm:prSet/>
      <dgm:spPr/>
      <dgm:t>
        <a:bodyPr/>
        <a:lstStyle/>
        <a:p>
          <a:endParaRPr lang="es-CO"/>
        </a:p>
      </dgm:t>
    </dgm:pt>
    <dgm:pt modelId="{87D33CF6-7D89-4646-9CD9-F3C67BA10B83}">
      <dgm:prSet/>
      <dgm:spPr/>
      <dgm:t>
        <a:bodyPr/>
        <a:lstStyle/>
        <a:p>
          <a:r>
            <a:rPr lang="en-US"/>
            <a:t>Triggering workflows (create case if no resolution, start NPS survey, etc.).</a:t>
          </a:r>
          <a:endParaRPr lang="es-CO"/>
        </a:p>
      </dgm:t>
    </dgm:pt>
    <dgm:pt modelId="{27345FD6-4879-4984-8448-0F05840AF62F}" type="parTrans" cxnId="{0E35733D-6E7B-4574-BB8C-600F8100695E}">
      <dgm:prSet/>
      <dgm:spPr/>
      <dgm:t>
        <a:bodyPr/>
        <a:lstStyle/>
        <a:p>
          <a:endParaRPr lang="es-CO"/>
        </a:p>
      </dgm:t>
    </dgm:pt>
    <dgm:pt modelId="{A17EA884-CD8E-4646-AD63-C69EE1EA6E2D}" type="sibTrans" cxnId="{0E35733D-6E7B-4574-BB8C-600F8100695E}">
      <dgm:prSet/>
      <dgm:spPr/>
      <dgm:t>
        <a:bodyPr/>
        <a:lstStyle/>
        <a:p>
          <a:endParaRPr lang="es-CO"/>
        </a:p>
      </dgm:t>
    </dgm:pt>
    <dgm:pt modelId="{C9F60051-7780-4991-942F-008A49E118E1}">
      <dgm:prSet/>
      <dgm:spPr>
        <a:solidFill>
          <a:schemeClr val="accent6">
            <a:lumMod val="75000"/>
          </a:schemeClr>
        </a:solidFill>
      </dgm:spPr>
      <dgm:t>
        <a:bodyPr/>
        <a:lstStyle/>
        <a:p>
          <a:r>
            <a:rPr lang="en-US" b="1" dirty="0"/>
            <a:t>Consistent identifiers</a:t>
          </a:r>
          <a:r>
            <a:rPr lang="en-US" dirty="0"/>
            <a:t> (customer ID, account ID, contact ID) that allow CRM to link interactions to accounts, opportunities, and tickets.</a:t>
          </a:r>
          <a:endParaRPr lang="es-CO" dirty="0"/>
        </a:p>
      </dgm:t>
    </dgm:pt>
    <dgm:pt modelId="{6A68638A-AAE5-404D-BDCE-B3F182515A7C}" type="parTrans" cxnId="{752F43C8-1730-42CC-8883-75CE516F77CB}">
      <dgm:prSet/>
      <dgm:spPr/>
      <dgm:t>
        <a:bodyPr/>
        <a:lstStyle/>
        <a:p>
          <a:endParaRPr lang="es-CO"/>
        </a:p>
      </dgm:t>
    </dgm:pt>
    <dgm:pt modelId="{6AF48D50-B913-463B-99FB-42438FDD10BE}" type="sibTrans" cxnId="{752F43C8-1730-42CC-8883-75CE516F77CB}">
      <dgm:prSet/>
      <dgm:spPr/>
      <dgm:t>
        <a:bodyPr/>
        <a:lstStyle/>
        <a:p>
          <a:endParaRPr lang="es-CO"/>
        </a:p>
      </dgm:t>
    </dgm:pt>
    <dgm:pt modelId="{45AC9C96-3552-4066-8409-34B24AC1BFAC}" type="pres">
      <dgm:prSet presAssocID="{307D899C-2CD8-4E0A-A57D-5E12CE0DC0B7}" presName="linear" presStyleCnt="0">
        <dgm:presLayoutVars>
          <dgm:animLvl val="lvl"/>
          <dgm:resizeHandles val="exact"/>
        </dgm:presLayoutVars>
      </dgm:prSet>
      <dgm:spPr/>
    </dgm:pt>
    <dgm:pt modelId="{E25C75B3-8148-4FBD-B245-692663D80215}" type="pres">
      <dgm:prSet presAssocID="{B59D612C-2552-4A65-8775-9431271488E5}" presName="parentText" presStyleLbl="node1" presStyleIdx="0" presStyleCnt="3" custLinFactNeighborY="320">
        <dgm:presLayoutVars>
          <dgm:chMax val="0"/>
          <dgm:bulletEnabled val="1"/>
        </dgm:presLayoutVars>
      </dgm:prSet>
      <dgm:spPr/>
    </dgm:pt>
    <dgm:pt modelId="{8C2AFE05-F8B5-419B-8486-D410AF229322}" type="pres">
      <dgm:prSet presAssocID="{B59D612C-2552-4A65-8775-9431271488E5}" presName="childText" presStyleLbl="revTx" presStyleIdx="0" presStyleCnt="2">
        <dgm:presLayoutVars>
          <dgm:bulletEnabled val="1"/>
        </dgm:presLayoutVars>
      </dgm:prSet>
      <dgm:spPr/>
    </dgm:pt>
    <dgm:pt modelId="{B26A1C8E-338B-4AD2-BFCA-B99AE37A8F67}" type="pres">
      <dgm:prSet presAssocID="{68CAF485-5FA8-4D86-8178-57E7439B7615}" presName="parentText" presStyleLbl="node1" presStyleIdx="1" presStyleCnt="3">
        <dgm:presLayoutVars>
          <dgm:chMax val="0"/>
          <dgm:bulletEnabled val="1"/>
        </dgm:presLayoutVars>
      </dgm:prSet>
      <dgm:spPr/>
    </dgm:pt>
    <dgm:pt modelId="{88D1771B-31A5-4F06-8FD5-CED7D28DD970}" type="pres">
      <dgm:prSet presAssocID="{68CAF485-5FA8-4D86-8178-57E7439B7615}" presName="childText" presStyleLbl="revTx" presStyleIdx="1" presStyleCnt="2">
        <dgm:presLayoutVars>
          <dgm:bulletEnabled val="1"/>
        </dgm:presLayoutVars>
      </dgm:prSet>
      <dgm:spPr/>
    </dgm:pt>
    <dgm:pt modelId="{BFF3D709-A19A-4BAD-A10D-5204096E70AA}" type="pres">
      <dgm:prSet presAssocID="{C9F60051-7780-4991-942F-008A49E118E1}" presName="parentText" presStyleLbl="node1" presStyleIdx="2" presStyleCnt="3">
        <dgm:presLayoutVars>
          <dgm:chMax val="0"/>
          <dgm:bulletEnabled val="1"/>
        </dgm:presLayoutVars>
      </dgm:prSet>
      <dgm:spPr/>
    </dgm:pt>
  </dgm:ptLst>
  <dgm:cxnLst>
    <dgm:cxn modelId="{18CF2B13-0424-457D-BC5A-3E31BBBD63A0}" type="presOf" srcId="{EBD2051B-C525-4A94-B299-5DBE495542D4}" destId="{88D1771B-31A5-4F06-8FD5-CED7D28DD970}" srcOrd="0" destOrd="0" presId="urn:microsoft.com/office/officeart/2005/8/layout/vList2"/>
    <dgm:cxn modelId="{723BE420-AD36-4493-A54F-FE9BDED046F0}" type="presOf" srcId="{87D33CF6-7D89-4646-9CD9-F3C67BA10B83}" destId="{88D1771B-31A5-4F06-8FD5-CED7D28DD970}" srcOrd="0" destOrd="1" presId="urn:microsoft.com/office/officeart/2005/8/layout/vList2"/>
    <dgm:cxn modelId="{14D5BC3A-6B67-43A2-AD09-5E82FACBF289}" type="presOf" srcId="{B59D612C-2552-4A65-8775-9431271488E5}" destId="{E25C75B3-8148-4FBD-B245-692663D80215}" srcOrd="0" destOrd="0" presId="urn:microsoft.com/office/officeart/2005/8/layout/vList2"/>
    <dgm:cxn modelId="{0E35733D-6E7B-4574-BB8C-600F8100695E}" srcId="{68CAF485-5FA8-4D86-8178-57E7439B7615}" destId="{87D33CF6-7D89-4646-9CD9-F3C67BA10B83}" srcOrd="1" destOrd="0" parTransId="{27345FD6-4879-4984-8448-0F05840AF62F}" sibTransId="{A17EA884-CD8E-4646-AD63-C69EE1EA6E2D}"/>
    <dgm:cxn modelId="{083B5E64-A54F-4F20-97EF-25A26398B4DD}" type="presOf" srcId="{292E845F-E5EA-41C5-BAFC-120656322791}" destId="{8C2AFE05-F8B5-419B-8486-D410AF229322}" srcOrd="0" destOrd="1" presId="urn:microsoft.com/office/officeart/2005/8/layout/vList2"/>
    <dgm:cxn modelId="{A7B8D046-8822-4990-BACA-1F2D2925C357}" type="presOf" srcId="{C9F60051-7780-4991-942F-008A49E118E1}" destId="{BFF3D709-A19A-4BAD-A10D-5204096E70AA}" srcOrd="0" destOrd="0" presId="urn:microsoft.com/office/officeart/2005/8/layout/vList2"/>
    <dgm:cxn modelId="{B5E2216C-C6A4-410B-A160-A01CBFFD4E2A}" srcId="{307D899C-2CD8-4E0A-A57D-5E12CE0DC0B7}" destId="{68CAF485-5FA8-4D86-8178-57E7439B7615}" srcOrd="1" destOrd="0" parTransId="{1C451C7B-D73E-4A26-BC7B-9F4EA0B08756}" sibTransId="{9768C180-DE5C-457A-ADA9-282033013907}"/>
    <dgm:cxn modelId="{BD652477-1BD5-4B1F-8E75-115E5D2750E4}" srcId="{B59D612C-2552-4A65-8775-9431271488E5}" destId="{292E845F-E5EA-41C5-BAFC-120656322791}" srcOrd="1" destOrd="0" parTransId="{EAAB9EF7-C4D1-44A0-8E04-03D02CBAF91B}" sibTransId="{A8E99A65-8028-4690-B598-DA4CA9CAEE20}"/>
    <dgm:cxn modelId="{E550BB98-C256-47FE-9208-36F68635E212}" srcId="{B59D612C-2552-4A65-8775-9431271488E5}" destId="{4E60DA52-0467-430B-9685-5FFCAB8EB76F}" srcOrd="0" destOrd="0" parTransId="{0204173C-047B-4106-8EEB-D54515FE991D}" sibTransId="{64810B8E-56BF-4ABF-850A-9DC6E65A2220}"/>
    <dgm:cxn modelId="{D747589D-8A86-4D97-B009-7803A1E434CD}" type="presOf" srcId="{4E60DA52-0467-430B-9685-5FFCAB8EB76F}" destId="{8C2AFE05-F8B5-419B-8486-D410AF229322}" srcOrd="0" destOrd="0" presId="urn:microsoft.com/office/officeart/2005/8/layout/vList2"/>
    <dgm:cxn modelId="{DE8961A2-53E7-4D8A-9A35-9A3490FF7928}" type="presOf" srcId="{68CAF485-5FA8-4D86-8178-57E7439B7615}" destId="{B26A1C8E-338B-4AD2-BFCA-B99AE37A8F67}" srcOrd="0" destOrd="0" presId="urn:microsoft.com/office/officeart/2005/8/layout/vList2"/>
    <dgm:cxn modelId="{752F43C8-1730-42CC-8883-75CE516F77CB}" srcId="{307D899C-2CD8-4E0A-A57D-5E12CE0DC0B7}" destId="{C9F60051-7780-4991-942F-008A49E118E1}" srcOrd="2" destOrd="0" parTransId="{6A68638A-AAE5-404D-BDCE-B3F182515A7C}" sibTransId="{6AF48D50-B913-463B-99FB-42438FDD10BE}"/>
    <dgm:cxn modelId="{E21E72D7-A4C8-4276-8C47-DCABDA33BAB0}" type="presOf" srcId="{307D899C-2CD8-4E0A-A57D-5E12CE0DC0B7}" destId="{45AC9C96-3552-4066-8409-34B24AC1BFAC}" srcOrd="0" destOrd="0" presId="urn:microsoft.com/office/officeart/2005/8/layout/vList2"/>
    <dgm:cxn modelId="{629DADDB-348B-46CE-B656-B31E90260FBD}" srcId="{68CAF485-5FA8-4D86-8178-57E7439B7615}" destId="{EBD2051B-C525-4A94-B299-5DBE495542D4}" srcOrd="0" destOrd="0" parTransId="{2CB03588-92F9-4932-9187-04B5E7438674}" sibTransId="{CA01497B-B76C-4B48-8AA2-BDFA42470DE0}"/>
    <dgm:cxn modelId="{BBCE35EF-C765-4454-88A8-6FE8C2647F64}" srcId="{307D899C-2CD8-4E0A-A57D-5E12CE0DC0B7}" destId="{B59D612C-2552-4A65-8775-9431271488E5}" srcOrd="0" destOrd="0" parTransId="{8518E3C6-99EA-4EE2-988B-B9BBD314D4E3}" sibTransId="{F691F9B0-94BD-472B-A352-08DC11861D27}"/>
    <dgm:cxn modelId="{A2EA4BCE-CADF-4BA4-8799-EF234356936F}" type="presParOf" srcId="{45AC9C96-3552-4066-8409-34B24AC1BFAC}" destId="{E25C75B3-8148-4FBD-B245-692663D80215}" srcOrd="0" destOrd="0" presId="urn:microsoft.com/office/officeart/2005/8/layout/vList2"/>
    <dgm:cxn modelId="{62346CFA-D4D3-4A32-B8B4-26E30EF5B527}" type="presParOf" srcId="{45AC9C96-3552-4066-8409-34B24AC1BFAC}" destId="{8C2AFE05-F8B5-419B-8486-D410AF229322}" srcOrd="1" destOrd="0" presId="urn:microsoft.com/office/officeart/2005/8/layout/vList2"/>
    <dgm:cxn modelId="{AA26A8F2-8B0B-44C6-9C84-287D7FE72959}" type="presParOf" srcId="{45AC9C96-3552-4066-8409-34B24AC1BFAC}" destId="{B26A1C8E-338B-4AD2-BFCA-B99AE37A8F67}" srcOrd="2" destOrd="0" presId="urn:microsoft.com/office/officeart/2005/8/layout/vList2"/>
    <dgm:cxn modelId="{F0081EF9-61C6-4352-978F-E13E3512C3D8}" type="presParOf" srcId="{45AC9C96-3552-4066-8409-34B24AC1BFAC}" destId="{88D1771B-31A5-4F06-8FD5-CED7D28DD970}" srcOrd="3" destOrd="0" presId="urn:microsoft.com/office/officeart/2005/8/layout/vList2"/>
    <dgm:cxn modelId="{5226A324-2B82-48F9-9977-465BCED69C3A}" type="presParOf" srcId="{45AC9C96-3552-4066-8409-34B24AC1BFAC}" destId="{BFF3D709-A19A-4BAD-A10D-5204096E70AA}"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6FBA55-7E9B-4B62-BA4B-592CF02684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75D6E465-55D1-4A12-BCC4-03F8B99E1B06}">
      <dgm:prSet/>
      <dgm:spPr>
        <a:solidFill>
          <a:schemeClr val="accent6">
            <a:lumMod val="75000"/>
          </a:schemeClr>
        </a:solidFill>
      </dgm:spPr>
      <dgm:t>
        <a:bodyPr/>
        <a:lstStyle/>
        <a:p>
          <a:r>
            <a:rPr lang="en-US" b="1"/>
            <a:t>Intelligent Case Prioritization and Routing</a:t>
          </a:r>
          <a:endParaRPr lang="es-CO"/>
        </a:p>
      </dgm:t>
    </dgm:pt>
    <dgm:pt modelId="{04FCE450-475B-40AB-9D5C-88A93ADE1858}" type="parTrans" cxnId="{402A6161-6AFB-4353-A78F-92AA62F5F5B1}">
      <dgm:prSet/>
      <dgm:spPr/>
      <dgm:t>
        <a:bodyPr/>
        <a:lstStyle/>
        <a:p>
          <a:endParaRPr lang="es-CO"/>
        </a:p>
      </dgm:t>
    </dgm:pt>
    <dgm:pt modelId="{2C9BE0E5-CA81-4E2E-B732-6856B469BC89}" type="sibTrans" cxnId="{402A6161-6AFB-4353-A78F-92AA62F5F5B1}">
      <dgm:prSet/>
      <dgm:spPr/>
      <dgm:t>
        <a:bodyPr/>
        <a:lstStyle/>
        <a:p>
          <a:endParaRPr lang="es-CO"/>
        </a:p>
      </dgm:t>
    </dgm:pt>
    <dgm:pt modelId="{ADD4BB43-E846-4446-B14D-6A1D0347AA54}">
      <dgm:prSet/>
      <dgm:spPr/>
      <dgm:t>
        <a:bodyPr/>
        <a:lstStyle/>
        <a:p>
          <a:r>
            <a:rPr lang="en-US" b="0" dirty="0"/>
            <a:t>Scoring that classifies each case based on urgency, economic impact, and complexity, using AI-enhanced attributes.</a:t>
          </a:r>
          <a:endParaRPr lang="es-CO" b="0" dirty="0"/>
        </a:p>
      </dgm:t>
    </dgm:pt>
    <dgm:pt modelId="{502768B7-EE9D-425D-B6EF-69C2881A0B7A}" type="parTrans" cxnId="{91B62670-B881-4EC2-886B-E072D537D87C}">
      <dgm:prSet/>
      <dgm:spPr/>
      <dgm:t>
        <a:bodyPr/>
        <a:lstStyle/>
        <a:p>
          <a:endParaRPr lang="es-CO"/>
        </a:p>
      </dgm:t>
    </dgm:pt>
    <dgm:pt modelId="{E2620647-3923-465E-8683-BB0A4934F262}" type="sibTrans" cxnId="{91B62670-B881-4EC2-886B-E072D537D87C}">
      <dgm:prSet/>
      <dgm:spPr/>
      <dgm:t>
        <a:bodyPr/>
        <a:lstStyle/>
        <a:p>
          <a:endParaRPr lang="es-CO"/>
        </a:p>
      </dgm:t>
    </dgm:pt>
    <dgm:pt modelId="{12D36BCE-B9D4-49FC-B1E7-DED79A853CEB}">
      <dgm:prSet/>
      <dgm:spPr/>
      <dgm:t>
        <a:bodyPr/>
        <a:lstStyle/>
        <a:p>
          <a:r>
            <a:rPr lang="en-US" b="0" dirty="0"/>
            <a:t>Value: Improves SLAs and customer experience by assigning the most critical cases first and routing them to the most appropriate team.</a:t>
          </a:r>
          <a:endParaRPr lang="es-CO" b="0" dirty="0"/>
        </a:p>
      </dgm:t>
    </dgm:pt>
    <dgm:pt modelId="{5BB78A54-41F3-4A3B-AD86-E1599B10A23A}" type="parTrans" cxnId="{577A1F5C-FDCE-483D-B6AD-8F7F31C22CE8}">
      <dgm:prSet/>
      <dgm:spPr/>
      <dgm:t>
        <a:bodyPr/>
        <a:lstStyle/>
        <a:p>
          <a:endParaRPr lang="es-CO"/>
        </a:p>
      </dgm:t>
    </dgm:pt>
    <dgm:pt modelId="{C882D06A-8AB7-4291-BAB6-B74ADD2173D9}" type="sibTrans" cxnId="{577A1F5C-FDCE-483D-B6AD-8F7F31C22CE8}">
      <dgm:prSet/>
      <dgm:spPr/>
      <dgm:t>
        <a:bodyPr/>
        <a:lstStyle/>
        <a:p>
          <a:endParaRPr lang="es-CO"/>
        </a:p>
      </dgm:t>
    </dgm:pt>
    <dgm:pt modelId="{11CEB57E-219A-4012-BEE2-7767FBF5D06C}">
      <dgm:prSet/>
      <dgm:spPr>
        <a:solidFill>
          <a:schemeClr val="accent6">
            <a:lumMod val="75000"/>
          </a:schemeClr>
        </a:solidFill>
      </dgm:spPr>
      <dgm:t>
        <a:bodyPr/>
        <a:lstStyle/>
        <a:p>
          <a:r>
            <a:rPr lang="en-US" b="1"/>
            <a:t>Customer Health Score 360°</a:t>
          </a:r>
          <a:endParaRPr lang="es-CO"/>
        </a:p>
      </dgm:t>
    </dgm:pt>
    <dgm:pt modelId="{6D8C6C05-09FB-476E-B8BE-55245CFD445B}" type="parTrans" cxnId="{89D3F62C-E2F6-417F-86A0-05CBFEC96043}">
      <dgm:prSet/>
      <dgm:spPr/>
      <dgm:t>
        <a:bodyPr/>
        <a:lstStyle/>
        <a:p>
          <a:endParaRPr lang="es-CO"/>
        </a:p>
      </dgm:t>
    </dgm:pt>
    <dgm:pt modelId="{7426CBA4-3B89-434B-8F46-188FDE3FC592}" type="sibTrans" cxnId="{89D3F62C-E2F6-417F-86A0-05CBFEC96043}">
      <dgm:prSet/>
      <dgm:spPr/>
      <dgm:t>
        <a:bodyPr/>
        <a:lstStyle/>
        <a:p>
          <a:endParaRPr lang="es-CO"/>
        </a:p>
      </dgm:t>
    </dgm:pt>
    <dgm:pt modelId="{DF2E3857-3737-4297-BEC8-C20A71297CDC}">
      <dgm:prSet/>
      <dgm:spPr/>
      <dgm:t>
        <a:bodyPr/>
        <a:lstStyle/>
        <a:p>
          <a:r>
            <a:rPr lang="en-US" b="0" dirty="0"/>
            <a:t>An index that summarizes customer health in a single number, combining product usage, recent tickets, sentiment, and previous interactions.</a:t>
          </a:r>
          <a:endParaRPr lang="es-CO" b="0" dirty="0"/>
        </a:p>
      </dgm:t>
    </dgm:pt>
    <dgm:pt modelId="{8C9244FF-14CD-468A-B848-556372178A59}" type="parTrans" cxnId="{D93ECB17-9E7D-4C49-A68C-2BDBCF48F8C3}">
      <dgm:prSet/>
      <dgm:spPr/>
      <dgm:t>
        <a:bodyPr/>
        <a:lstStyle/>
        <a:p>
          <a:endParaRPr lang="es-CO"/>
        </a:p>
      </dgm:t>
    </dgm:pt>
    <dgm:pt modelId="{A9BB015E-BC70-40E8-8558-17F68F6D6117}" type="sibTrans" cxnId="{D93ECB17-9E7D-4C49-A68C-2BDBCF48F8C3}">
      <dgm:prSet/>
      <dgm:spPr/>
      <dgm:t>
        <a:bodyPr/>
        <a:lstStyle/>
        <a:p>
          <a:endParaRPr lang="es-CO"/>
        </a:p>
      </dgm:t>
    </dgm:pt>
    <dgm:pt modelId="{DADC9B32-D1BA-47A7-AF98-D074147F8D69}">
      <dgm:prSet/>
      <dgm:spPr/>
      <dgm:t>
        <a:bodyPr/>
        <a:lstStyle/>
        <a:p>
          <a:r>
            <a:rPr lang="en-US" b="0" dirty="0"/>
            <a:t>Value: Sales, Service, and Marketing in Salesforce have a clear signal to prioritize sales, preventative, or loyalty-focused actions.</a:t>
          </a:r>
          <a:endParaRPr lang="es-CO" b="0" dirty="0"/>
        </a:p>
      </dgm:t>
    </dgm:pt>
    <dgm:pt modelId="{2578450E-D650-418D-97AC-7489770BD687}" type="parTrans" cxnId="{191CB6EF-E1E1-4DC4-9597-1C95A6C2EF69}">
      <dgm:prSet/>
      <dgm:spPr/>
      <dgm:t>
        <a:bodyPr/>
        <a:lstStyle/>
        <a:p>
          <a:endParaRPr lang="es-CO"/>
        </a:p>
      </dgm:t>
    </dgm:pt>
    <dgm:pt modelId="{8EBDD084-CF15-4446-8EC3-B3A952F67627}" type="sibTrans" cxnId="{191CB6EF-E1E1-4DC4-9597-1C95A6C2EF69}">
      <dgm:prSet/>
      <dgm:spPr/>
      <dgm:t>
        <a:bodyPr/>
        <a:lstStyle/>
        <a:p>
          <a:endParaRPr lang="es-CO"/>
        </a:p>
      </dgm:t>
    </dgm:pt>
    <dgm:pt modelId="{243838D3-9EA5-4F6A-88ED-2E4545DB2ADB}">
      <dgm:prSet/>
      <dgm:spPr>
        <a:solidFill>
          <a:schemeClr val="accent6">
            <a:lumMod val="75000"/>
          </a:schemeClr>
        </a:solidFill>
      </dgm:spPr>
      <dgm:t>
        <a:bodyPr/>
        <a:lstStyle/>
        <a:p>
          <a:r>
            <a:rPr lang="en-US" b="1"/>
            <a:t>Measuring the Impact of Campaigns and Operational Changes</a:t>
          </a:r>
          <a:endParaRPr lang="es-CO"/>
        </a:p>
      </dgm:t>
    </dgm:pt>
    <dgm:pt modelId="{121A2B6F-BAAE-496A-8132-7333AD6F17F4}" type="parTrans" cxnId="{D483CB83-9176-4605-B099-F6F7059CBDFA}">
      <dgm:prSet/>
      <dgm:spPr/>
      <dgm:t>
        <a:bodyPr/>
        <a:lstStyle/>
        <a:p>
          <a:endParaRPr lang="es-CO"/>
        </a:p>
      </dgm:t>
    </dgm:pt>
    <dgm:pt modelId="{561B2080-9111-4310-9EA5-4BF14C0B16E7}" type="sibTrans" cxnId="{D483CB83-9176-4605-B099-F6F7059CBDFA}">
      <dgm:prSet/>
      <dgm:spPr/>
      <dgm:t>
        <a:bodyPr/>
        <a:lstStyle/>
        <a:p>
          <a:endParaRPr lang="es-CO"/>
        </a:p>
      </dgm:t>
    </dgm:pt>
    <dgm:pt modelId="{15925B0F-E759-4ECD-BF6B-F57D5E94DC24}">
      <dgm:prSet/>
      <dgm:spPr/>
      <dgm:t>
        <a:bodyPr/>
        <a:lstStyle/>
        <a:p>
          <a:r>
            <a:rPr lang="en-US" b="0" dirty="0"/>
            <a:t>Description: Models and analytics that compare contact patterns and sentiment before and after campaigns, policy changes, or product launches.</a:t>
          </a:r>
          <a:endParaRPr lang="es-CO" b="0" dirty="0"/>
        </a:p>
      </dgm:t>
    </dgm:pt>
    <dgm:pt modelId="{3F2B9F7A-0A59-496E-A8A6-617D3473B030}" type="parTrans" cxnId="{EC700585-0040-4734-BFEC-CF7E02727726}">
      <dgm:prSet/>
      <dgm:spPr/>
      <dgm:t>
        <a:bodyPr/>
        <a:lstStyle/>
        <a:p>
          <a:endParaRPr lang="es-CO"/>
        </a:p>
      </dgm:t>
    </dgm:pt>
    <dgm:pt modelId="{69BF7536-FFEB-41ED-BC5C-01043DAF55E9}" type="sibTrans" cxnId="{EC700585-0040-4734-BFEC-CF7E02727726}">
      <dgm:prSet/>
      <dgm:spPr/>
      <dgm:t>
        <a:bodyPr/>
        <a:lstStyle/>
        <a:p>
          <a:endParaRPr lang="es-CO"/>
        </a:p>
      </dgm:t>
    </dgm:pt>
    <dgm:pt modelId="{4232C151-902C-4951-8D12-336985CA373B}">
      <dgm:prSet/>
      <dgm:spPr/>
      <dgm:t>
        <a:bodyPr/>
        <a:lstStyle/>
        <a:p>
          <a:r>
            <a:rPr lang="en-US" b="0" dirty="0"/>
            <a:t>Value: Enables teams within Salesforce to see whether initiatives actually reduce contacts, improve satisfaction, or generate new opportunities.</a:t>
          </a:r>
          <a:br>
            <a:rPr lang="en-US" dirty="0"/>
          </a:br>
          <a:endParaRPr lang="es-CO" dirty="0"/>
        </a:p>
      </dgm:t>
    </dgm:pt>
    <dgm:pt modelId="{71B745AD-6C79-48EB-8866-10EC0F23C20E}" type="parTrans" cxnId="{FEE4D68F-EC50-41C9-A586-0EC5C9E17DE9}">
      <dgm:prSet/>
      <dgm:spPr/>
      <dgm:t>
        <a:bodyPr/>
        <a:lstStyle/>
        <a:p>
          <a:endParaRPr lang="es-CO"/>
        </a:p>
      </dgm:t>
    </dgm:pt>
    <dgm:pt modelId="{C4E7887E-C323-4962-88CC-0CAAC71F09E0}" type="sibTrans" cxnId="{FEE4D68F-EC50-41C9-A586-0EC5C9E17DE9}">
      <dgm:prSet/>
      <dgm:spPr/>
      <dgm:t>
        <a:bodyPr/>
        <a:lstStyle/>
        <a:p>
          <a:endParaRPr lang="es-CO"/>
        </a:p>
      </dgm:t>
    </dgm:pt>
    <dgm:pt modelId="{07C6E0F2-ABFB-4310-BF41-6FE9CA868D22}" type="pres">
      <dgm:prSet presAssocID="{696FBA55-7E9B-4B62-BA4B-592CF0268459}" presName="linear" presStyleCnt="0">
        <dgm:presLayoutVars>
          <dgm:animLvl val="lvl"/>
          <dgm:resizeHandles val="exact"/>
        </dgm:presLayoutVars>
      </dgm:prSet>
      <dgm:spPr/>
    </dgm:pt>
    <dgm:pt modelId="{ED9403F9-59DE-48C3-81EA-CCDF30D6C2A5}" type="pres">
      <dgm:prSet presAssocID="{75D6E465-55D1-4A12-BCC4-03F8B99E1B06}" presName="parentText" presStyleLbl="node1" presStyleIdx="0" presStyleCnt="3" custLinFactNeighborX="400" custLinFactNeighborY="3093">
        <dgm:presLayoutVars>
          <dgm:chMax val="0"/>
          <dgm:bulletEnabled val="1"/>
        </dgm:presLayoutVars>
      </dgm:prSet>
      <dgm:spPr/>
    </dgm:pt>
    <dgm:pt modelId="{0DC6851E-6C74-49E0-8A56-DA4D50A5B6DC}" type="pres">
      <dgm:prSet presAssocID="{75D6E465-55D1-4A12-BCC4-03F8B99E1B06}" presName="childText" presStyleLbl="revTx" presStyleIdx="0" presStyleCnt="3">
        <dgm:presLayoutVars>
          <dgm:bulletEnabled val="1"/>
        </dgm:presLayoutVars>
      </dgm:prSet>
      <dgm:spPr/>
    </dgm:pt>
    <dgm:pt modelId="{9CC25A61-DBC6-421B-8B0F-57FA683C3CC1}" type="pres">
      <dgm:prSet presAssocID="{11CEB57E-219A-4012-BEE2-7767FBF5D06C}" presName="parentText" presStyleLbl="node1" presStyleIdx="1" presStyleCnt="3">
        <dgm:presLayoutVars>
          <dgm:chMax val="0"/>
          <dgm:bulletEnabled val="1"/>
        </dgm:presLayoutVars>
      </dgm:prSet>
      <dgm:spPr/>
    </dgm:pt>
    <dgm:pt modelId="{029649E8-5A69-4A67-9C13-AE9A61B33A4E}" type="pres">
      <dgm:prSet presAssocID="{11CEB57E-219A-4012-BEE2-7767FBF5D06C}" presName="childText" presStyleLbl="revTx" presStyleIdx="1" presStyleCnt="3">
        <dgm:presLayoutVars>
          <dgm:bulletEnabled val="1"/>
        </dgm:presLayoutVars>
      </dgm:prSet>
      <dgm:spPr/>
    </dgm:pt>
    <dgm:pt modelId="{B2BA6033-0150-465A-993E-4420AF6E0960}" type="pres">
      <dgm:prSet presAssocID="{243838D3-9EA5-4F6A-88ED-2E4545DB2ADB}" presName="parentText" presStyleLbl="node1" presStyleIdx="2" presStyleCnt="3">
        <dgm:presLayoutVars>
          <dgm:chMax val="0"/>
          <dgm:bulletEnabled val="1"/>
        </dgm:presLayoutVars>
      </dgm:prSet>
      <dgm:spPr/>
    </dgm:pt>
    <dgm:pt modelId="{868732BB-F763-491C-AA96-4C9074C10E16}" type="pres">
      <dgm:prSet presAssocID="{243838D3-9EA5-4F6A-88ED-2E4545DB2ADB}" presName="childText" presStyleLbl="revTx" presStyleIdx="2" presStyleCnt="3">
        <dgm:presLayoutVars>
          <dgm:bulletEnabled val="1"/>
        </dgm:presLayoutVars>
      </dgm:prSet>
      <dgm:spPr/>
    </dgm:pt>
  </dgm:ptLst>
  <dgm:cxnLst>
    <dgm:cxn modelId="{FE10ED0F-A2A7-433E-898A-16EEC46819A8}" type="presOf" srcId="{DF2E3857-3737-4297-BEC8-C20A71297CDC}" destId="{029649E8-5A69-4A67-9C13-AE9A61B33A4E}" srcOrd="0" destOrd="0" presId="urn:microsoft.com/office/officeart/2005/8/layout/vList2"/>
    <dgm:cxn modelId="{D93ECB17-9E7D-4C49-A68C-2BDBCF48F8C3}" srcId="{11CEB57E-219A-4012-BEE2-7767FBF5D06C}" destId="{DF2E3857-3737-4297-BEC8-C20A71297CDC}" srcOrd="0" destOrd="0" parTransId="{8C9244FF-14CD-468A-B848-556372178A59}" sibTransId="{A9BB015E-BC70-40E8-8558-17F68F6D6117}"/>
    <dgm:cxn modelId="{89D3F62C-E2F6-417F-86A0-05CBFEC96043}" srcId="{696FBA55-7E9B-4B62-BA4B-592CF0268459}" destId="{11CEB57E-219A-4012-BEE2-7767FBF5D06C}" srcOrd="1" destOrd="0" parTransId="{6D8C6C05-09FB-476E-B8BE-55245CFD445B}" sibTransId="{7426CBA4-3B89-434B-8F46-188FDE3FC592}"/>
    <dgm:cxn modelId="{577A1F5C-FDCE-483D-B6AD-8F7F31C22CE8}" srcId="{75D6E465-55D1-4A12-BCC4-03F8B99E1B06}" destId="{12D36BCE-B9D4-49FC-B1E7-DED79A853CEB}" srcOrd="1" destOrd="0" parTransId="{5BB78A54-41F3-4A3B-AD86-E1599B10A23A}" sibTransId="{C882D06A-8AB7-4291-BAB6-B74ADD2173D9}"/>
    <dgm:cxn modelId="{402A6161-6AFB-4353-A78F-92AA62F5F5B1}" srcId="{696FBA55-7E9B-4B62-BA4B-592CF0268459}" destId="{75D6E465-55D1-4A12-BCC4-03F8B99E1B06}" srcOrd="0" destOrd="0" parTransId="{04FCE450-475B-40AB-9D5C-88A93ADE1858}" sibTransId="{2C9BE0E5-CA81-4E2E-B732-6856B469BC89}"/>
    <dgm:cxn modelId="{FCBA8E67-0D0B-4CEE-B5E0-91B2B42D9D57}" type="presOf" srcId="{4232C151-902C-4951-8D12-336985CA373B}" destId="{868732BB-F763-491C-AA96-4C9074C10E16}" srcOrd="0" destOrd="1" presId="urn:microsoft.com/office/officeart/2005/8/layout/vList2"/>
    <dgm:cxn modelId="{0204BE67-C59F-46FF-8E53-3AFD070AAB9B}" type="presOf" srcId="{15925B0F-E759-4ECD-BF6B-F57D5E94DC24}" destId="{868732BB-F763-491C-AA96-4C9074C10E16}" srcOrd="0" destOrd="0" presId="urn:microsoft.com/office/officeart/2005/8/layout/vList2"/>
    <dgm:cxn modelId="{91B62670-B881-4EC2-886B-E072D537D87C}" srcId="{75D6E465-55D1-4A12-BCC4-03F8B99E1B06}" destId="{ADD4BB43-E846-4446-B14D-6A1D0347AA54}" srcOrd="0" destOrd="0" parTransId="{502768B7-EE9D-425D-B6EF-69C2881A0B7A}" sibTransId="{E2620647-3923-465E-8683-BB0A4934F262}"/>
    <dgm:cxn modelId="{4806155A-9F10-4B4A-AE39-B1A08FDC6FC5}" type="presOf" srcId="{DADC9B32-D1BA-47A7-AF98-D074147F8D69}" destId="{029649E8-5A69-4A67-9C13-AE9A61B33A4E}" srcOrd="0" destOrd="1" presId="urn:microsoft.com/office/officeart/2005/8/layout/vList2"/>
    <dgm:cxn modelId="{A27D8F7A-EC2C-4CD4-A4C7-A958820EFA94}" type="presOf" srcId="{75D6E465-55D1-4A12-BCC4-03F8B99E1B06}" destId="{ED9403F9-59DE-48C3-81EA-CCDF30D6C2A5}" srcOrd="0" destOrd="0" presId="urn:microsoft.com/office/officeart/2005/8/layout/vList2"/>
    <dgm:cxn modelId="{D483CB83-9176-4605-B099-F6F7059CBDFA}" srcId="{696FBA55-7E9B-4B62-BA4B-592CF0268459}" destId="{243838D3-9EA5-4F6A-88ED-2E4545DB2ADB}" srcOrd="2" destOrd="0" parTransId="{121A2B6F-BAAE-496A-8132-7333AD6F17F4}" sibTransId="{561B2080-9111-4310-9EA5-4BF14C0B16E7}"/>
    <dgm:cxn modelId="{EC700585-0040-4734-BFEC-CF7E02727726}" srcId="{243838D3-9EA5-4F6A-88ED-2E4545DB2ADB}" destId="{15925B0F-E759-4ECD-BF6B-F57D5E94DC24}" srcOrd="0" destOrd="0" parTransId="{3F2B9F7A-0A59-496E-A8A6-617D3473B030}" sibTransId="{69BF7536-FFEB-41ED-BC5C-01043DAF55E9}"/>
    <dgm:cxn modelId="{FEE4D68F-EC50-41C9-A586-0EC5C9E17DE9}" srcId="{243838D3-9EA5-4F6A-88ED-2E4545DB2ADB}" destId="{4232C151-902C-4951-8D12-336985CA373B}" srcOrd="1" destOrd="0" parTransId="{71B745AD-6C79-48EB-8866-10EC0F23C20E}" sibTransId="{C4E7887E-C323-4962-88CC-0CAAC71F09E0}"/>
    <dgm:cxn modelId="{ADEEF399-6184-4F41-A91F-5DB34ACF72A0}" type="presOf" srcId="{696FBA55-7E9B-4B62-BA4B-592CF0268459}" destId="{07C6E0F2-ABFB-4310-BF41-6FE9CA868D22}" srcOrd="0" destOrd="0" presId="urn:microsoft.com/office/officeart/2005/8/layout/vList2"/>
    <dgm:cxn modelId="{F79C9EB4-2243-4D94-A50E-A9AF5DBEAE25}" type="presOf" srcId="{ADD4BB43-E846-4446-B14D-6A1D0347AA54}" destId="{0DC6851E-6C74-49E0-8A56-DA4D50A5B6DC}" srcOrd="0" destOrd="0" presId="urn:microsoft.com/office/officeart/2005/8/layout/vList2"/>
    <dgm:cxn modelId="{9E4FEAD5-DB18-4A07-8671-8C40B752F92F}" type="presOf" srcId="{11CEB57E-219A-4012-BEE2-7767FBF5D06C}" destId="{9CC25A61-DBC6-421B-8B0F-57FA683C3CC1}" srcOrd="0" destOrd="0" presId="urn:microsoft.com/office/officeart/2005/8/layout/vList2"/>
    <dgm:cxn modelId="{DF699CD7-CAB0-4EAF-AFDE-1C1BD21222EC}" type="presOf" srcId="{12D36BCE-B9D4-49FC-B1E7-DED79A853CEB}" destId="{0DC6851E-6C74-49E0-8A56-DA4D50A5B6DC}" srcOrd="0" destOrd="1" presId="urn:microsoft.com/office/officeart/2005/8/layout/vList2"/>
    <dgm:cxn modelId="{191CB6EF-E1E1-4DC4-9597-1C95A6C2EF69}" srcId="{11CEB57E-219A-4012-BEE2-7767FBF5D06C}" destId="{DADC9B32-D1BA-47A7-AF98-D074147F8D69}" srcOrd="1" destOrd="0" parTransId="{2578450E-D650-418D-97AC-7489770BD687}" sibTransId="{8EBDD084-CF15-4446-8EC3-B3A952F67627}"/>
    <dgm:cxn modelId="{B81905F3-08B7-4CD6-A994-AA9456FC3DD3}" type="presOf" srcId="{243838D3-9EA5-4F6A-88ED-2E4545DB2ADB}" destId="{B2BA6033-0150-465A-993E-4420AF6E0960}" srcOrd="0" destOrd="0" presId="urn:microsoft.com/office/officeart/2005/8/layout/vList2"/>
    <dgm:cxn modelId="{C6B14801-E8CB-42F8-9239-2CFC61D3C482}" type="presParOf" srcId="{07C6E0F2-ABFB-4310-BF41-6FE9CA868D22}" destId="{ED9403F9-59DE-48C3-81EA-CCDF30D6C2A5}" srcOrd="0" destOrd="0" presId="urn:microsoft.com/office/officeart/2005/8/layout/vList2"/>
    <dgm:cxn modelId="{2B40AF20-2631-441B-821C-614E9B8C81FF}" type="presParOf" srcId="{07C6E0F2-ABFB-4310-BF41-6FE9CA868D22}" destId="{0DC6851E-6C74-49E0-8A56-DA4D50A5B6DC}" srcOrd="1" destOrd="0" presId="urn:microsoft.com/office/officeart/2005/8/layout/vList2"/>
    <dgm:cxn modelId="{A31D61B0-7895-42CD-BC24-4D016818F3AF}" type="presParOf" srcId="{07C6E0F2-ABFB-4310-BF41-6FE9CA868D22}" destId="{9CC25A61-DBC6-421B-8B0F-57FA683C3CC1}" srcOrd="2" destOrd="0" presId="urn:microsoft.com/office/officeart/2005/8/layout/vList2"/>
    <dgm:cxn modelId="{4DAE080A-9EFB-4B0C-A780-179D0130DAF3}" type="presParOf" srcId="{07C6E0F2-ABFB-4310-BF41-6FE9CA868D22}" destId="{029649E8-5A69-4A67-9C13-AE9A61B33A4E}" srcOrd="3" destOrd="0" presId="urn:microsoft.com/office/officeart/2005/8/layout/vList2"/>
    <dgm:cxn modelId="{26BBB1EB-794B-4763-AD0D-53876A5D3D70}" type="presParOf" srcId="{07C6E0F2-ABFB-4310-BF41-6FE9CA868D22}" destId="{B2BA6033-0150-465A-993E-4420AF6E0960}" srcOrd="4" destOrd="0" presId="urn:microsoft.com/office/officeart/2005/8/layout/vList2"/>
    <dgm:cxn modelId="{9252597E-451F-4A9E-9BC7-DFDA9B3DE2DB}" type="presParOf" srcId="{07C6E0F2-ABFB-4310-BF41-6FE9CA868D22}" destId="{868732BB-F763-491C-AA96-4C9074C10E16}"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25FBD9-CC07-4F66-B8E7-4AEDECDCE0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FF2FBA8F-3BC5-45E6-8C61-CF64AC355D56}">
      <dgm:prSet/>
      <dgm:spPr>
        <a:solidFill>
          <a:schemeClr val="accent6">
            <a:lumMod val="75000"/>
          </a:schemeClr>
        </a:solidFill>
      </dgm:spPr>
      <dgm:t>
        <a:bodyPr/>
        <a:lstStyle/>
        <a:p>
          <a:r>
            <a:rPr lang="en-US" b="1"/>
            <a:t>Aggregated analytics</a:t>
          </a:r>
          <a:r>
            <a:rPr lang="en-US"/>
            <a:t> on:</a:t>
          </a:r>
          <a:endParaRPr lang="es-CO"/>
        </a:p>
      </dgm:t>
    </dgm:pt>
    <dgm:pt modelId="{ADF702CE-0223-42AC-8BF7-B16E32430F10}" type="parTrans" cxnId="{B6A1DAAF-78E1-4E1E-9A10-D70156F92787}">
      <dgm:prSet/>
      <dgm:spPr/>
      <dgm:t>
        <a:bodyPr/>
        <a:lstStyle/>
        <a:p>
          <a:endParaRPr lang="es-CO"/>
        </a:p>
      </dgm:t>
    </dgm:pt>
    <dgm:pt modelId="{C56D15B4-A851-4F7C-AD70-1094A58B82B8}" type="sibTrans" cxnId="{B6A1DAAF-78E1-4E1E-9A10-D70156F92787}">
      <dgm:prSet/>
      <dgm:spPr/>
      <dgm:t>
        <a:bodyPr/>
        <a:lstStyle/>
        <a:p>
          <a:endParaRPr lang="es-CO"/>
        </a:p>
      </dgm:t>
    </dgm:pt>
    <dgm:pt modelId="{83868092-9B54-4DC4-9B66-846E69D65D97}">
      <dgm:prSet/>
      <dgm:spPr/>
      <dgm:t>
        <a:bodyPr/>
        <a:lstStyle/>
        <a:p>
          <a:r>
            <a:rPr lang="en-US"/>
            <a:t>Volume by contact reason, channel, and product.</a:t>
          </a:r>
          <a:endParaRPr lang="es-CO"/>
        </a:p>
      </dgm:t>
    </dgm:pt>
    <dgm:pt modelId="{27DC5220-462A-40DA-AF4F-9BA7DE1F322D}" type="parTrans" cxnId="{85E78BCD-53B2-441B-BCA5-31CBEE1EB191}">
      <dgm:prSet/>
      <dgm:spPr/>
      <dgm:t>
        <a:bodyPr/>
        <a:lstStyle/>
        <a:p>
          <a:endParaRPr lang="es-CO"/>
        </a:p>
      </dgm:t>
    </dgm:pt>
    <dgm:pt modelId="{D26D8EF7-29F7-49B4-BE82-ADA47D83415D}" type="sibTrans" cxnId="{85E78BCD-53B2-441B-BCA5-31CBEE1EB191}">
      <dgm:prSet/>
      <dgm:spPr/>
      <dgm:t>
        <a:bodyPr/>
        <a:lstStyle/>
        <a:p>
          <a:endParaRPr lang="es-CO"/>
        </a:p>
      </dgm:t>
    </dgm:pt>
    <dgm:pt modelId="{D2E5C093-E6D8-42C0-93FB-F82037BC9D93}">
      <dgm:prSet/>
      <dgm:spPr/>
      <dgm:t>
        <a:bodyPr/>
        <a:lstStyle/>
        <a:p>
          <a:r>
            <a:rPr lang="en-US"/>
            <a:t>First contact resolution, transfer/escallation rates, and handle times.</a:t>
          </a:r>
          <a:endParaRPr lang="es-CO"/>
        </a:p>
      </dgm:t>
    </dgm:pt>
    <dgm:pt modelId="{2656673B-BAD2-4421-90E8-F96BB15CFD38}" type="parTrans" cxnId="{F21D9BDE-6D79-4165-87F7-78D5AD0240BE}">
      <dgm:prSet/>
      <dgm:spPr/>
      <dgm:t>
        <a:bodyPr/>
        <a:lstStyle/>
        <a:p>
          <a:endParaRPr lang="es-CO"/>
        </a:p>
      </dgm:t>
    </dgm:pt>
    <dgm:pt modelId="{E4AC6ED7-8492-47ED-90EC-268FBCDBF049}" type="sibTrans" cxnId="{F21D9BDE-6D79-4165-87F7-78D5AD0240BE}">
      <dgm:prSet/>
      <dgm:spPr/>
      <dgm:t>
        <a:bodyPr/>
        <a:lstStyle/>
        <a:p>
          <a:endParaRPr lang="es-CO"/>
        </a:p>
      </dgm:t>
    </dgm:pt>
    <dgm:pt modelId="{0FD32EA4-4FAF-4524-912E-147F673BE1DB}">
      <dgm:prSet/>
      <dgm:spPr/>
      <dgm:t>
        <a:bodyPr/>
        <a:lstStyle/>
        <a:p>
          <a:r>
            <a:rPr lang="en-US"/>
            <a:t>Sentiment and customer effort across journeys.</a:t>
          </a:r>
          <a:endParaRPr lang="es-CO"/>
        </a:p>
      </dgm:t>
    </dgm:pt>
    <dgm:pt modelId="{67BF417F-8003-4707-878B-C2A5E983585E}" type="parTrans" cxnId="{9BA7B3DD-9BE8-4C4A-8E25-B5ADFF412754}">
      <dgm:prSet/>
      <dgm:spPr/>
      <dgm:t>
        <a:bodyPr/>
        <a:lstStyle/>
        <a:p>
          <a:endParaRPr lang="es-CO"/>
        </a:p>
      </dgm:t>
    </dgm:pt>
    <dgm:pt modelId="{4BCB7CF0-2147-4078-91B7-7B3FD1ACF770}" type="sibTrans" cxnId="{9BA7B3DD-9BE8-4C4A-8E25-B5ADFF412754}">
      <dgm:prSet/>
      <dgm:spPr/>
      <dgm:t>
        <a:bodyPr/>
        <a:lstStyle/>
        <a:p>
          <a:endParaRPr lang="es-CO"/>
        </a:p>
      </dgm:t>
    </dgm:pt>
    <dgm:pt modelId="{8060AA0F-2F06-45CD-93DC-56FA970CB913}">
      <dgm:prSet/>
      <dgm:spPr>
        <a:solidFill>
          <a:schemeClr val="accent6">
            <a:lumMod val="75000"/>
          </a:schemeClr>
        </a:solidFill>
      </dgm:spPr>
      <dgm:t>
        <a:bodyPr/>
        <a:lstStyle/>
        <a:p>
          <a:r>
            <a:rPr lang="en-US" b="1" dirty="0"/>
            <a:t>Dashboards and self-service analysis</a:t>
          </a:r>
          <a:r>
            <a:rPr lang="en-US" dirty="0"/>
            <a:t> (e.g. via Athena/Redshift + Quick Suit or similar), allowing them to:</a:t>
          </a:r>
          <a:endParaRPr lang="es-CO" dirty="0"/>
        </a:p>
      </dgm:t>
    </dgm:pt>
    <dgm:pt modelId="{4091BD08-941A-4C5C-8964-71299AA5194A}" type="parTrans" cxnId="{37B9700C-2612-458A-B371-C82F637F1676}">
      <dgm:prSet/>
      <dgm:spPr/>
      <dgm:t>
        <a:bodyPr/>
        <a:lstStyle/>
        <a:p>
          <a:endParaRPr lang="es-CO"/>
        </a:p>
      </dgm:t>
    </dgm:pt>
    <dgm:pt modelId="{CD1B2951-930E-41F5-9750-21806488400C}" type="sibTrans" cxnId="{37B9700C-2612-458A-B371-C82F637F1676}">
      <dgm:prSet/>
      <dgm:spPr/>
      <dgm:t>
        <a:bodyPr/>
        <a:lstStyle/>
        <a:p>
          <a:endParaRPr lang="es-CO"/>
        </a:p>
      </dgm:t>
    </dgm:pt>
    <dgm:pt modelId="{984FFD09-8645-4091-8D66-E36391AE2523}">
      <dgm:prSet/>
      <dgm:spPr/>
      <dgm:t>
        <a:bodyPr/>
        <a:lstStyle/>
        <a:p>
          <a:r>
            <a:rPr lang="en-US"/>
            <a:t>Detect emerging issues and repetitive pain points.</a:t>
          </a:r>
          <a:endParaRPr lang="es-CO"/>
        </a:p>
      </dgm:t>
    </dgm:pt>
    <dgm:pt modelId="{452B4C69-A797-4544-8FAF-4A1F78CBFCC6}" type="parTrans" cxnId="{37852389-1865-42ED-897C-0D0C3D1BA8FF}">
      <dgm:prSet/>
      <dgm:spPr/>
      <dgm:t>
        <a:bodyPr/>
        <a:lstStyle/>
        <a:p>
          <a:endParaRPr lang="es-CO"/>
        </a:p>
      </dgm:t>
    </dgm:pt>
    <dgm:pt modelId="{E4134B98-7EEC-4F17-BCE1-97AD0C56D085}" type="sibTrans" cxnId="{37852389-1865-42ED-897C-0D0C3D1BA8FF}">
      <dgm:prSet/>
      <dgm:spPr/>
      <dgm:t>
        <a:bodyPr/>
        <a:lstStyle/>
        <a:p>
          <a:endParaRPr lang="es-CO"/>
        </a:p>
      </dgm:t>
    </dgm:pt>
    <dgm:pt modelId="{74872FA2-12A3-4D73-8359-FE80C315D615}">
      <dgm:prSet/>
      <dgm:spPr/>
      <dgm:t>
        <a:bodyPr/>
        <a:lstStyle/>
        <a:p>
          <a:r>
            <a:rPr lang="en-US"/>
            <a:t>Measure impact of operational changes or campaigns.</a:t>
          </a:r>
          <a:endParaRPr lang="es-CO"/>
        </a:p>
      </dgm:t>
    </dgm:pt>
    <dgm:pt modelId="{83EBF965-CDE4-495F-99D5-657B60485595}" type="parTrans" cxnId="{B25C14D7-4C29-43BA-99A6-8F92789854C3}">
      <dgm:prSet/>
      <dgm:spPr/>
      <dgm:t>
        <a:bodyPr/>
        <a:lstStyle/>
        <a:p>
          <a:endParaRPr lang="es-CO"/>
        </a:p>
      </dgm:t>
    </dgm:pt>
    <dgm:pt modelId="{F8EF2CA2-7315-428D-B516-D82B4EF0465C}" type="sibTrans" cxnId="{B25C14D7-4C29-43BA-99A6-8F92789854C3}">
      <dgm:prSet/>
      <dgm:spPr/>
      <dgm:t>
        <a:bodyPr/>
        <a:lstStyle/>
        <a:p>
          <a:endParaRPr lang="es-CO"/>
        </a:p>
      </dgm:t>
    </dgm:pt>
    <dgm:pt modelId="{EE3F958B-E885-4714-862A-186CD375A121}">
      <dgm:prSet/>
      <dgm:spPr/>
      <dgm:t>
        <a:bodyPr/>
        <a:lstStyle/>
        <a:p>
          <a:r>
            <a:rPr lang="en-US"/>
            <a:t>Prioritize training and process improvements.</a:t>
          </a:r>
          <a:endParaRPr lang="es-CO"/>
        </a:p>
      </dgm:t>
    </dgm:pt>
    <dgm:pt modelId="{1AD5CA24-6D6A-4D08-881D-12061AB4DF07}" type="parTrans" cxnId="{089C1E5E-0948-464D-96B4-137B12EBECCB}">
      <dgm:prSet/>
      <dgm:spPr/>
      <dgm:t>
        <a:bodyPr/>
        <a:lstStyle/>
        <a:p>
          <a:endParaRPr lang="es-CO"/>
        </a:p>
      </dgm:t>
    </dgm:pt>
    <dgm:pt modelId="{A31C0E07-C687-4A08-8C17-5CF61F8496E5}" type="sibTrans" cxnId="{089C1E5E-0948-464D-96B4-137B12EBECCB}">
      <dgm:prSet/>
      <dgm:spPr/>
      <dgm:t>
        <a:bodyPr/>
        <a:lstStyle/>
        <a:p>
          <a:endParaRPr lang="es-CO"/>
        </a:p>
      </dgm:t>
    </dgm:pt>
    <dgm:pt modelId="{7383A482-2B58-41BF-A1EB-AFA3BCFAC31F}">
      <dgm:prSet/>
      <dgm:spPr>
        <a:solidFill>
          <a:schemeClr val="accent6">
            <a:lumMod val="75000"/>
          </a:schemeClr>
        </a:solidFill>
      </dgm:spPr>
      <dgm:t>
        <a:bodyPr/>
        <a:lstStyle/>
        <a:p>
          <a:r>
            <a:rPr lang="en-US" b="1"/>
            <a:t>Ad-hoc query capabilities</a:t>
          </a:r>
          <a:r>
            <a:rPr lang="en-US"/>
            <a:t> over a curated data model so CX teams can explore interactions without depending on engineering for every question.</a:t>
          </a:r>
          <a:endParaRPr lang="es-CO"/>
        </a:p>
      </dgm:t>
    </dgm:pt>
    <dgm:pt modelId="{A14DC2A7-5827-4377-827C-1DCE5789102A}" type="parTrans" cxnId="{2817EA7C-4BA5-468E-BC47-375AFF2003F1}">
      <dgm:prSet/>
      <dgm:spPr/>
      <dgm:t>
        <a:bodyPr/>
        <a:lstStyle/>
        <a:p>
          <a:endParaRPr lang="es-CO"/>
        </a:p>
      </dgm:t>
    </dgm:pt>
    <dgm:pt modelId="{A41B45A5-AEDA-4DEA-ABAE-26569FCFA189}" type="sibTrans" cxnId="{2817EA7C-4BA5-468E-BC47-375AFF2003F1}">
      <dgm:prSet/>
      <dgm:spPr/>
      <dgm:t>
        <a:bodyPr/>
        <a:lstStyle/>
        <a:p>
          <a:endParaRPr lang="es-CO"/>
        </a:p>
      </dgm:t>
    </dgm:pt>
    <dgm:pt modelId="{533E19D6-272F-42F8-9FAD-B25C54FBC0D0}" type="pres">
      <dgm:prSet presAssocID="{B925FBD9-CC07-4F66-B8E7-4AEDECDCE084}" presName="linear" presStyleCnt="0">
        <dgm:presLayoutVars>
          <dgm:animLvl val="lvl"/>
          <dgm:resizeHandles val="exact"/>
        </dgm:presLayoutVars>
      </dgm:prSet>
      <dgm:spPr/>
    </dgm:pt>
    <dgm:pt modelId="{37003FEF-9466-4BEB-B70E-5CA1E9508FFD}" type="pres">
      <dgm:prSet presAssocID="{FF2FBA8F-3BC5-45E6-8C61-CF64AC355D56}" presName="parentText" presStyleLbl="node1" presStyleIdx="0" presStyleCnt="3">
        <dgm:presLayoutVars>
          <dgm:chMax val="0"/>
          <dgm:bulletEnabled val="1"/>
        </dgm:presLayoutVars>
      </dgm:prSet>
      <dgm:spPr/>
    </dgm:pt>
    <dgm:pt modelId="{0464F186-D0CF-40ED-B089-CE4505FD07F2}" type="pres">
      <dgm:prSet presAssocID="{FF2FBA8F-3BC5-45E6-8C61-CF64AC355D56}" presName="childText" presStyleLbl="revTx" presStyleIdx="0" presStyleCnt="2">
        <dgm:presLayoutVars>
          <dgm:bulletEnabled val="1"/>
        </dgm:presLayoutVars>
      </dgm:prSet>
      <dgm:spPr/>
    </dgm:pt>
    <dgm:pt modelId="{62E90F56-486A-4395-A55C-D8E687D54591}" type="pres">
      <dgm:prSet presAssocID="{8060AA0F-2F06-45CD-93DC-56FA970CB913}" presName="parentText" presStyleLbl="node1" presStyleIdx="1" presStyleCnt="3">
        <dgm:presLayoutVars>
          <dgm:chMax val="0"/>
          <dgm:bulletEnabled val="1"/>
        </dgm:presLayoutVars>
      </dgm:prSet>
      <dgm:spPr/>
    </dgm:pt>
    <dgm:pt modelId="{66B95CD2-F550-41A9-ACF2-651961D588FB}" type="pres">
      <dgm:prSet presAssocID="{8060AA0F-2F06-45CD-93DC-56FA970CB913}" presName="childText" presStyleLbl="revTx" presStyleIdx="1" presStyleCnt="2">
        <dgm:presLayoutVars>
          <dgm:bulletEnabled val="1"/>
        </dgm:presLayoutVars>
      </dgm:prSet>
      <dgm:spPr/>
    </dgm:pt>
    <dgm:pt modelId="{3F4D14E8-7F4C-4E47-A58B-EA7824FB4FBE}" type="pres">
      <dgm:prSet presAssocID="{7383A482-2B58-41BF-A1EB-AFA3BCFAC31F}" presName="parentText" presStyleLbl="node1" presStyleIdx="2" presStyleCnt="3">
        <dgm:presLayoutVars>
          <dgm:chMax val="0"/>
          <dgm:bulletEnabled val="1"/>
        </dgm:presLayoutVars>
      </dgm:prSet>
      <dgm:spPr/>
    </dgm:pt>
  </dgm:ptLst>
  <dgm:cxnLst>
    <dgm:cxn modelId="{37B9700C-2612-458A-B371-C82F637F1676}" srcId="{B925FBD9-CC07-4F66-B8E7-4AEDECDCE084}" destId="{8060AA0F-2F06-45CD-93DC-56FA970CB913}" srcOrd="1" destOrd="0" parTransId="{4091BD08-941A-4C5C-8964-71299AA5194A}" sibTransId="{CD1B2951-930E-41F5-9750-21806488400C}"/>
    <dgm:cxn modelId="{089C1E5E-0948-464D-96B4-137B12EBECCB}" srcId="{8060AA0F-2F06-45CD-93DC-56FA970CB913}" destId="{EE3F958B-E885-4714-862A-186CD375A121}" srcOrd="2" destOrd="0" parTransId="{1AD5CA24-6D6A-4D08-881D-12061AB4DF07}" sibTransId="{A31C0E07-C687-4A08-8C17-5CF61F8496E5}"/>
    <dgm:cxn modelId="{8538E042-A377-43FD-A8F5-A1051A22BAB4}" type="presOf" srcId="{0FD32EA4-4FAF-4524-912E-147F673BE1DB}" destId="{0464F186-D0CF-40ED-B089-CE4505FD07F2}" srcOrd="0" destOrd="2" presId="urn:microsoft.com/office/officeart/2005/8/layout/vList2"/>
    <dgm:cxn modelId="{5D1FDA64-807D-475C-A2E2-1FC8ACD95315}" type="presOf" srcId="{8060AA0F-2F06-45CD-93DC-56FA970CB913}" destId="{62E90F56-486A-4395-A55C-D8E687D54591}" srcOrd="0" destOrd="0" presId="urn:microsoft.com/office/officeart/2005/8/layout/vList2"/>
    <dgm:cxn modelId="{8F75D246-5B41-4F30-B6B3-5E5A2BA5065D}" type="presOf" srcId="{FF2FBA8F-3BC5-45E6-8C61-CF64AC355D56}" destId="{37003FEF-9466-4BEB-B70E-5CA1E9508FFD}" srcOrd="0" destOrd="0" presId="urn:microsoft.com/office/officeart/2005/8/layout/vList2"/>
    <dgm:cxn modelId="{FCCE8F6A-232A-4F64-9EFA-3F7CE079DA60}" type="presOf" srcId="{83868092-9B54-4DC4-9B66-846E69D65D97}" destId="{0464F186-D0CF-40ED-B089-CE4505FD07F2}" srcOrd="0" destOrd="0" presId="urn:microsoft.com/office/officeart/2005/8/layout/vList2"/>
    <dgm:cxn modelId="{6474EA6B-F3DE-4F29-BDB6-A8697ADDCC66}" type="presOf" srcId="{7383A482-2B58-41BF-A1EB-AFA3BCFAC31F}" destId="{3F4D14E8-7F4C-4E47-A58B-EA7824FB4FBE}" srcOrd="0" destOrd="0" presId="urn:microsoft.com/office/officeart/2005/8/layout/vList2"/>
    <dgm:cxn modelId="{D986DE4F-51B2-4D56-803A-B2F9C22AE795}" type="presOf" srcId="{EE3F958B-E885-4714-862A-186CD375A121}" destId="{66B95CD2-F550-41A9-ACF2-651961D588FB}" srcOrd="0" destOrd="2" presId="urn:microsoft.com/office/officeart/2005/8/layout/vList2"/>
    <dgm:cxn modelId="{2817EA7C-4BA5-468E-BC47-375AFF2003F1}" srcId="{B925FBD9-CC07-4F66-B8E7-4AEDECDCE084}" destId="{7383A482-2B58-41BF-A1EB-AFA3BCFAC31F}" srcOrd="2" destOrd="0" parTransId="{A14DC2A7-5827-4377-827C-1DCE5789102A}" sibTransId="{A41B45A5-AEDA-4DEA-ABAE-26569FCFA189}"/>
    <dgm:cxn modelId="{37852389-1865-42ED-897C-0D0C3D1BA8FF}" srcId="{8060AA0F-2F06-45CD-93DC-56FA970CB913}" destId="{984FFD09-8645-4091-8D66-E36391AE2523}" srcOrd="0" destOrd="0" parTransId="{452B4C69-A797-4544-8FAF-4A1F78CBFCC6}" sibTransId="{E4134B98-7EEC-4F17-BCE1-97AD0C56D085}"/>
    <dgm:cxn modelId="{DAE9E49A-A6B4-4E20-A474-EBEBE29654A7}" type="presOf" srcId="{B925FBD9-CC07-4F66-B8E7-4AEDECDCE084}" destId="{533E19D6-272F-42F8-9FAD-B25C54FBC0D0}" srcOrd="0" destOrd="0" presId="urn:microsoft.com/office/officeart/2005/8/layout/vList2"/>
    <dgm:cxn modelId="{77B7C7A0-392B-46AE-A487-FB1217F8A7FA}" type="presOf" srcId="{984FFD09-8645-4091-8D66-E36391AE2523}" destId="{66B95CD2-F550-41A9-ACF2-651961D588FB}" srcOrd="0" destOrd="0" presId="urn:microsoft.com/office/officeart/2005/8/layout/vList2"/>
    <dgm:cxn modelId="{B6A1DAAF-78E1-4E1E-9A10-D70156F92787}" srcId="{B925FBD9-CC07-4F66-B8E7-4AEDECDCE084}" destId="{FF2FBA8F-3BC5-45E6-8C61-CF64AC355D56}" srcOrd="0" destOrd="0" parTransId="{ADF702CE-0223-42AC-8BF7-B16E32430F10}" sibTransId="{C56D15B4-A851-4F7C-AD70-1094A58B82B8}"/>
    <dgm:cxn modelId="{85E78BCD-53B2-441B-BCA5-31CBEE1EB191}" srcId="{FF2FBA8F-3BC5-45E6-8C61-CF64AC355D56}" destId="{83868092-9B54-4DC4-9B66-846E69D65D97}" srcOrd="0" destOrd="0" parTransId="{27DC5220-462A-40DA-AF4F-9BA7DE1F322D}" sibTransId="{D26D8EF7-29F7-49B4-BE82-ADA47D83415D}"/>
    <dgm:cxn modelId="{B25C14D7-4C29-43BA-99A6-8F92789854C3}" srcId="{8060AA0F-2F06-45CD-93DC-56FA970CB913}" destId="{74872FA2-12A3-4D73-8359-FE80C315D615}" srcOrd="1" destOrd="0" parTransId="{83EBF965-CDE4-495F-99D5-657B60485595}" sibTransId="{F8EF2CA2-7315-428D-B516-D82B4EF0465C}"/>
    <dgm:cxn modelId="{9BA7B3DD-9BE8-4C4A-8E25-B5ADFF412754}" srcId="{FF2FBA8F-3BC5-45E6-8C61-CF64AC355D56}" destId="{0FD32EA4-4FAF-4524-912E-147F673BE1DB}" srcOrd="2" destOrd="0" parTransId="{67BF417F-8003-4707-878B-C2A5E983585E}" sibTransId="{4BCB7CF0-2147-4078-91B7-7B3FD1ACF770}"/>
    <dgm:cxn modelId="{F21D9BDE-6D79-4165-87F7-78D5AD0240BE}" srcId="{FF2FBA8F-3BC5-45E6-8C61-CF64AC355D56}" destId="{D2E5C093-E6D8-42C0-93FB-F82037BC9D93}" srcOrd="1" destOrd="0" parTransId="{2656673B-BAD2-4421-90E8-F96BB15CFD38}" sibTransId="{E4AC6ED7-8492-47ED-90EC-268FBCDBF049}"/>
    <dgm:cxn modelId="{853FF1F4-D016-4565-8725-3E97F0FE8300}" type="presOf" srcId="{74872FA2-12A3-4D73-8359-FE80C315D615}" destId="{66B95CD2-F550-41A9-ACF2-651961D588FB}" srcOrd="0" destOrd="1" presId="urn:microsoft.com/office/officeart/2005/8/layout/vList2"/>
    <dgm:cxn modelId="{1432CDF8-90E3-4A5A-8A38-3E18AFD8681C}" type="presOf" srcId="{D2E5C093-E6D8-42C0-93FB-F82037BC9D93}" destId="{0464F186-D0CF-40ED-B089-CE4505FD07F2}" srcOrd="0" destOrd="1" presId="urn:microsoft.com/office/officeart/2005/8/layout/vList2"/>
    <dgm:cxn modelId="{96CF9A2D-6AD1-4AA5-B83A-7222C77A2745}" type="presParOf" srcId="{533E19D6-272F-42F8-9FAD-B25C54FBC0D0}" destId="{37003FEF-9466-4BEB-B70E-5CA1E9508FFD}" srcOrd="0" destOrd="0" presId="urn:microsoft.com/office/officeart/2005/8/layout/vList2"/>
    <dgm:cxn modelId="{0F806ABF-0561-4073-BDD0-8A7C8C36C073}" type="presParOf" srcId="{533E19D6-272F-42F8-9FAD-B25C54FBC0D0}" destId="{0464F186-D0CF-40ED-B089-CE4505FD07F2}" srcOrd="1" destOrd="0" presId="urn:microsoft.com/office/officeart/2005/8/layout/vList2"/>
    <dgm:cxn modelId="{B051FD11-3D96-4073-8F96-49E92D1D4F25}" type="presParOf" srcId="{533E19D6-272F-42F8-9FAD-B25C54FBC0D0}" destId="{62E90F56-486A-4395-A55C-D8E687D54591}" srcOrd="2" destOrd="0" presId="urn:microsoft.com/office/officeart/2005/8/layout/vList2"/>
    <dgm:cxn modelId="{E1684ED4-193A-40FA-8EA0-943ED31978D6}" type="presParOf" srcId="{533E19D6-272F-42F8-9FAD-B25C54FBC0D0}" destId="{66B95CD2-F550-41A9-ACF2-651961D588FB}" srcOrd="3" destOrd="0" presId="urn:microsoft.com/office/officeart/2005/8/layout/vList2"/>
    <dgm:cxn modelId="{6D6A1EA8-A5EF-435C-81BB-D0B2EDB69620}" type="presParOf" srcId="{533E19D6-272F-42F8-9FAD-B25C54FBC0D0}" destId="{3F4D14E8-7F4C-4E47-A58B-EA7824FB4FBE}"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97630D-E728-4E16-9BB0-BF82FCDD60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D0BCF78D-C2E3-42A8-B178-EB3CBE0FCA07}">
      <dgm:prSet/>
      <dgm:spPr>
        <a:solidFill>
          <a:schemeClr val="accent6">
            <a:lumMod val="75000"/>
          </a:schemeClr>
        </a:solidFill>
      </dgm:spPr>
      <dgm:t>
        <a:bodyPr/>
        <a:lstStyle/>
        <a:p>
          <a:r>
            <a:rPr lang="en-US" b="1"/>
            <a:t>Anomaly Detection in Interactions and Operational Metrics</a:t>
          </a:r>
          <a:endParaRPr lang="es-CO"/>
        </a:p>
      </dgm:t>
    </dgm:pt>
    <dgm:pt modelId="{945E44CE-F66F-4A7C-9621-0831AA2F977B}" type="parTrans" cxnId="{6F9EDA08-3082-4AEE-A22A-41ABB03832E0}">
      <dgm:prSet/>
      <dgm:spPr/>
      <dgm:t>
        <a:bodyPr/>
        <a:lstStyle/>
        <a:p>
          <a:endParaRPr lang="es-CO"/>
        </a:p>
      </dgm:t>
    </dgm:pt>
    <dgm:pt modelId="{40A7B2E8-799C-4FFA-B312-3F3CE93C32CC}" type="sibTrans" cxnId="{6F9EDA08-3082-4AEE-A22A-41ABB03832E0}">
      <dgm:prSet/>
      <dgm:spPr/>
      <dgm:t>
        <a:bodyPr/>
        <a:lstStyle/>
        <a:p>
          <a:endParaRPr lang="es-CO"/>
        </a:p>
      </dgm:t>
    </dgm:pt>
    <dgm:pt modelId="{2FB44380-B41B-493D-AE49-8849FF2CF340}">
      <dgm:prSet/>
      <dgm:spPr/>
      <dgm:t>
        <a:bodyPr/>
        <a:lstStyle/>
        <a:p>
          <a:r>
            <a:rPr lang="en-US" dirty="0"/>
            <a:t>Anomalies in: volume, FCR, AHT, transfer, sentiment. Early warning when a new technical or billing issue "explodes" in the call center.</a:t>
          </a:r>
          <a:endParaRPr lang="es-CO" dirty="0"/>
        </a:p>
      </dgm:t>
    </dgm:pt>
    <dgm:pt modelId="{F070E59A-8B9B-4383-9CC7-2B3CB6511412}" type="parTrans" cxnId="{26924968-EA46-469C-8A9F-451D665332ED}">
      <dgm:prSet/>
      <dgm:spPr/>
      <dgm:t>
        <a:bodyPr/>
        <a:lstStyle/>
        <a:p>
          <a:endParaRPr lang="es-CO"/>
        </a:p>
      </dgm:t>
    </dgm:pt>
    <dgm:pt modelId="{02905A8C-8940-4F66-9FC0-4161BABDAAC9}" type="sibTrans" cxnId="{26924968-EA46-469C-8A9F-451D665332ED}">
      <dgm:prSet/>
      <dgm:spPr/>
      <dgm:t>
        <a:bodyPr/>
        <a:lstStyle/>
        <a:p>
          <a:endParaRPr lang="es-CO"/>
        </a:p>
      </dgm:t>
    </dgm:pt>
    <dgm:pt modelId="{0E031813-1941-423B-9D6F-97EC5CDE057D}">
      <dgm:prSet/>
      <dgm:spPr/>
      <dgm:t>
        <a:bodyPr/>
        <a:lstStyle/>
        <a:p>
          <a:r>
            <a:rPr lang="en-US" dirty="0"/>
            <a:t>Value: React hours or days in advance to incidents affecting thousands of customers </a:t>
          </a:r>
          <a:r>
            <a:rPr lang="en-US" dirty="0" err="1"/>
            <a:t>ansd</a:t>
          </a:r>
          <a:r>
            <a:rPr lang="en-US" dirty="0"/>
            <a:t> reduce massive escalations and pressure on agents.</a:t>
          </a:r>
          <a:endParaRPr lang="es-CO" dirty="0"/>
        </a:p>
      </dgm:t>
    </dgm:pt>
    <dgm:pt modelId="{1F34BB91-0BBE-4169-825F-BFE890E3892C}" type="parTrans" cxnId="{AAD5CE72-7B20-448C-B603-92B9F8D77143}">
      <dgm:prSet/>
      <dgm:spPr/>
      <dgm:t>
        <a:bodyPr/>
        <a:lstStyle/>
        <a:p>
          <a:endParaRPr lang="es-CO"/>
        </a:p>
      </dgm:t>
    </dgm:pt>
    <dgm:pt modelId="{0EF48B0C-6678-4558-A2E5-534B236B63AD}" type="sibTrans" cxnId="{AAD5CE72-7B20-448C-B603-92B9F8D77143}">
      <dgm:prSet/>
      <dgm:spPr/>
      <dgm:t>
        <a:bodyPr/>
        <a:lstStyle/>
        <a:p>
          <a:endParaRPr lang="es-CO"/>
        </a:p>
      </dgm:t>
    </dgm:pt>
    <dgm:pt modelId="{6DF1D4F4-6014-4442-8AE0-58F67E98A681}">
      <dgm:prSet/>
      <dgm:spPr>
        <a:solidFill>
          <a:schemeClr val="accent6">
            <a:lumMod val="75000"/>
          </a:schemeClr>
        </a:solidFill>
      </dgm:spPr>
      <dgm:t>
        <a:bodyPr/>
        <a:lstStyle/>
        <a:p>
          <a:r>
            <a:rPr lang="en-US" b="1"/>
            <a:t>Service Quality Models and Agent Coaching</a:t>
          </a:r>
          <a:endParaRPr lang="es-CO"/>
        </a:p>
      </dgm:t>
    </dgm:pt>
    <dgm:pt modelId="{40F9AC5B-D75E-4C74-9A1E-20386DF06A1E}" type="parTrans" cxnId="{A504CB99-D0A6-4D1B-A52B-4A6BC6C2AFF7}">
      <dgm:prSet/>
      <dgm:spPr/>
      <dgm:t>
        <a:bodyPr/>
        <a:lstStyle/>
        <a:p>
          <a:endParaRPr lang="es-CO"/>
        </a:p>
      </dgm:t>
    </dgm:pt>
    <dgm:pt modelId="{68D39C46-AB13-4CD4-A014-160A43EF784A}" type="sibTrans" cxnId="{A504CB99-D0A6-4D1B-A52B-4A6BC6C2AFF7}">
      <dgm:prSet/>
      <dgm:spPr/>
      <dgm:t>
        <a:bodyPr/>
        <a:lstStyle/>
        <a:p>
          <a:endParaRPr lang="es-CO"/>
        </a:p>
      </dgm:t>
    </dgm:pt>
    <dgm:pt modelId="{A463EAA4-B057-49E5-ACC6-16CCFCF232F4}">
      <dgm:prSet/>
      <dgm:spPr/>
      <dgm:t>
        <a:bodyPr/>
        <a:lstStyle/>
        <a:p>
          <a:r>
            <a:rPr lang="en-US" dirty="0"/>
            <a:t>Automatic scoring of interactions based on script adherence, empathy, clarity, proper closure, resolution confirmation, etc. Agent ranking and identification of coaching needs.</a:t>
          </a:r>
          <a:endParaRPr lang="es-CO" dirty="0"/>
        </a:p>
      </dgm:t>
    </dgm:pt>
    <dgm:pt modelId="{38FBB8AF-46EA-42FC-95FC-FAEC649D92AA}" type="parTrans" cxnId="{935C352C-4A9C-4E2C-94D2-6818550541D9}">
      <dgm:prSet/>
      <dgm:spPr/>
      <dgm:t>
        <a:bodyPr/>
        <a:lstStyle/>
        <a:p>
          <a:endParaRPr lang="es-CO"/>
        </a:p>
      </dgm:t>
    </dgm:pt>
    <dgm:pt modelId="{B3A732E1-4611-4FAA-82B6-F0F5947D0854}" type="sibTrans" cxnId="{935C352C-4A9C-4E2C-94D2-6818550541D9}">
      <dgm:prSet/>
      <dgm:spPr/>
      <dgm:t>
        <a:bodyPr/>
        <a:lstStyle/>
        <a:p>
          <a:endParaRPr lang="es-CO"/>
        </a:p>
      </dgm:t>
    </dgm:pt>
    <dgm:pt modelId="{3B784DC4-246A-485E-A576-8E0F9120796A}">
      <dgm:prSet/>
      <dgm:spPr/>
      <dgm:t>
        <a:bodyPr/>
        <a:lstStyle/>
        <a:p>
          <a:r>
            <a:rPr lang="en-US" dirty="0"/>
            <a:t>Value: More objective and scalable QA (instead of listening to random samples). Specific training plans by agent, reason, or channel.</a:t>
          </a:r>
          <a:endParaRPr lang="es-CO" dirty="0"/>
        </a:p>
      </dgm:t>
    </dgm:pt>
    <dgm:pt modelId="{BEF3BD9A-0A24-4DC0-A585-E8762CEF1E41}" type="parTrans" cxnId="{3216C6AE-823E-456B-8AB1-7C0B9C7851D3}">
      <dgm:prSet/>
      <dgm:spPr/>
      <dgm:t>
        <a:bodyPr/>
        <a:lstStyle/>
        <a:p>
          <a:endParaRPr lang="es-CO"/>
        </a:p>
      </dgm:t>
    </dgm:pt>
    <dgm:pt modelId="{9A45D952-C268-477D-98F4-80D9543111B4}" type="sibTrans" cxnId="{3216C6AE-823E-456B-8AB1-7C0B9C7851D3}">
      <dgm:prSet/>
      <dgm:spPr/>
      <dgm:t>
        <a:bodyPr/>
        <a:lstStyle/>
        <a:p>
          <a:endParaRPr lang="es-CO"/>
        </a:p>
      </dgm:t>
    </dgm:pt>
    <dgm:pt modelId="{A10BDBF0-8F24-4F96-9F77-43007ABB8194}">
      <dgm:prSet/>
      <dgm:spPr>
        <a:solidFill>
          <a:schemeClr val="accent6">
            <a:lumMod val="75000"/>
          </a:schemeClr>
        </a:solidFill>
      </dgm:spPr>
      <dgm:t>
        <a:bodyPr/>
        <a:lstStyle/>
        <a:p>
          <a:r>
            <a:rPr lang="en-US" b="1"/>
            <a:t>Impact Measurement of Operational Changes (Causal/Uplift Models)</a:t>
          </a:r>
          <a:endParaRPr lang="es-CO"/>
        </a:p>
      </dgm:t>
    </dgm:pt>
    <dgm:pt modelId="{4C501D0A-A441-4260-B777-46075A280C15}" type="parTrans" cxnId="{9F70CF8B-5C4B-4D5E-AFDF-755A54C1525C}">
      <dgm:prSet/>
      <dgm:spPr/>
      <dgm:t>
        <a:bodyPr/>
        <a:lstStyle/>
        <a:p>
          <a:endParaRPr lang="es-CO"/>
        </a:p>
      </dgm:t>
    </dgm:pt>
    <dgm:pt modelId="{FFF5170A-30F7-4FCF-AB30-9321FD089858}" type="sibTrans" cxnId="{9F70CF8B-5C4B-4D5E-AFDF-755A54C1525C}">
      <dgm:prSet/>
      <dgm:spPr/>
      <dgm:t>
        <a:bodyPr/>
        <a:lstStyle/>
        <a:p>
          <a:endParaRPr lang="es-CO"/>
        </a:p>
      </dgm:t>
    </dgm:pt>
    <dgm:pt modelId="{AD452B0F-59DE-4EC9-B873-00B052DB5B73}">
      <dgm:prSet/>
      <dgm:spPr/>
      <dgm:t>
        <a:bodyPr/>
        <a:lstStyle/>
        <a:p>
          <a:r>
            <a:rPr lang="en-US" dirty="0"/>
            <a:t>Before/After comparison of: New scripts, IVR, bots, self-service flows. Policy changes (fees, discounts, installation times, etc.).</a:t>
          </a:r>
          <a:endParaRPr lang="es-CO" dirty="0"/>
        </a:p>
      </dgm:t>
    </dgm:pt>
    <dgm:pt modelId="{59F757D9-6410-4713-A6B0-192F0E279EF0}" type="parTrans" cxnId="{D26A54E4-FFD1-41AE-AB94-FAC9EC31FB95}">
      <dgm:prSet/>
      <dgm:spPr/>
      <dgm:t>
        <a:bodyPr/>
        <a:lstStyle/>
        <a:p>
          <a:endParaRPr lang="es-CO"/>
        </a:p>
      </dgm:t>
    </dgm:pt>
    <dgm:pt modelId="{157848BB-E2FA-4FB8-8B37-2223674A7A77}" type="sibTrans" cxnId="{D26A54E4-FFD1-41AE-AB94-FAC9EC31FB95}">
      <dgm:prSet/>
      <dgm:spPr/>
      <dgm:t>
        <a:bodyPr/>
        <a:lstStyle/>
        <a:p>
          <a:endParaRPr lang="es-CO"/>
        </a:p>
      </dgm:t>
    </dgm:pt>
    <dgm:pt modelId="{E261D079-7DFC-4FDA-873A-CF406BD5A886}">
      <dgm:prSet/>
      <dgm:spPr/>
      <dgm:t>
        <a:bodyPr/>
        <a:lstStyle/>
        <a:p>
          <a:r>
            <a:rPr lang="en-US" dirty="0"/>
            <a:t>Value: Knowing which changes actually reduce volume, increase first-consumer ratio (FCR), or improve customer sentiment. Avoiding investment in initiatives that don't make a difference.</a:t>
          </a:r>
          <a:endParaRPr lang="es-CO" dirty="0"/>
        </a:p>
      </dgm:t>
    </dgm:pt>
    <dgm:pt modelId="{D78AB804-9650-42E2-A40C-10958A42C330}" type="parTrans" cxnId="{89028F39-45E6-46A4-868F-7274A9B59122}">
      <dgm:prSet/>
      <dgm:spPr/>
      <dgm:t>
        <a:bodyPr/>
        <a:lstStyle/>
        <a:p>
          <a:endParaRPr lang="es-CO"/>
        </a:p>
      </dgm:t>
    </dgm:pt>
    <dgm:pt modelId="{A2215D33-4360-4282-B9D6-9114E2A97B08}" type="sibTrans" cxnId="{89028F39-45E6-46A4-868F-7274A9B59122}">
      <dgm:prSet/>
      <dgm:spPr/>
      <dgm:t>
        <a:bodyPr/>
        <a:lstStyle/>
        <a:p>
          <a:endParaRPr lang="es-CO"/>
        </a:p>
      </dgm:t>
    </dgm:pt>
    <dgm:pt modelId="{685519D2-BE45-4626-8084-649EEE55140D}">
      <dgm:prSet/>
      <dgm:spPr>
        <a:solidFill>
          <a:schemeClr val="accent6">
            <a:lumMod val="75000"/>
          </a:schemeClr>
        </a:solidFill>
      </dgm:spPr>
      <dgm:t>
        <a:bodyPr/>
        <a:lstStyle/>
        <a:p>
          <a:r>
            <a:rPr lang="en-US" b="1"/>
            <a:t>Next Best Action Recommenders for Customer Service</a:t>
          </a:r>
          <a:endParaRPr lang="es-CO"/>
        </a:p>
      </dgm:t>
    </dgm:pt>
    <dgm:pt modelId="{8A34A129-1680-4431-B3C3-2E4415B2CAF8}" type="parTrans" cxnId="{C667F95D-6460-4B17-ACD9-DACAE809FF82}">
      <dgm:prSet/>
      <dgm:spPr/>
      <dgm:t>
        <a:bodyPr/>
        <a:lstStyle/>
        <a:p>
          <a:endParaRPr lang="es-CO"/>
        </a:p>
      </dgm:t>
    </dgm:pt>
    <dgm:pt modelId="{0AD8E268-DD99-4ECE-9DB3-AA0E4F411AF1}" type="sibTrans" cxnId="{C667F95D-6460-4B17-ACD9-DACAE809FF82}">
      <dgm:prSet/>
      <dgm:spPr/>
      <dgm:t>
        <a:bodyPr/>
        <a:lstStyle/>
        <a:p>
          <a:endParaRPr lang="es-CO"/>
        </a:p>
      </dgm:t>
    </dgm:pt>
    <dgm:pt modelId="{3A425D4F-BBCB-437C-9987-F08836DEC343}">
      <dgm:prSet/>
      <dgm:spPr/>
      <dgm:t>
        <a:bodyPr/>
        <a:lstStyle/>
        <a:p>
          <a:r>
            <a:rPr lang="en-US" dirty="0"/>
            <a:t>Models that suggest to the agent:</a:t>
          </a:r>
          <a:endParaRPr lang="es-CO" dirty="0"/>
        </a:p>
      </dgm:t>
    </dgm:pt>
    <dgm:pt modelId="{87236F19-C351-4BBC-9AB3-758841B09D79}" type="parTrans" cxnId="{80195F61-C883-4890-BF7E-0EBFCDC48552}">
      <dgm:prSet/>
      <dgm:spPr/>
      <dgm:t>
        <a:bodyPr/>
        <a:lstStyle/>
        <a:p>
          <a:endParaRPr lang="es-CO"/>
        </a:p>
      </dgm:t>
    </dgm:pt>
    <dgm:pt modelId="{A6B2C9C3-77D6-43BE-8CD9-F803DCFFA9FE}" type="sibTrans" cxnId="{80195F61-C883-4890-BF7E-0EBFCDC48552}">
      <dgm:prSet/>
      <dgm:spPr/>
      <dgm:t>
        <a:bodyPr/>
        <a:lstStyle/>
        <a:p>
          <a:endParaRPr lang="es-CO"/>
        </a:p>
      </dgm:t>
    </dgm:pt>
    <dgm:pt modelId="{D46C300B-C7A9-4895-B50A-A76DE65FBC58}">
      <dgm:prSet/>
      <dgm:spPr/>
      <dgm:t>
        <a:bodyPr/>
        <a:lstStyle/>
        <a:p>
          <a:r>
            <a:rPr lang="en-US"/>
            <a:t>Next key question.</a:t>
          </a:r>
          <a:endParaRPr lang="es-CO"/>
        </a:p>
      </dgm:t>
    </dgm:pt>
    <dgm:pt modelId="{E0414385-188E-4635-BDDF-50F03DA855FB}" type="parTrans" cxnId="{51146C70-0FEA-4908-8CEE-22D79E08CA44}">
      <dgm:prSet/>
      <dgm:spPr/>
      <dgm:t>
        <a:bodyPr/>
        <a:lstStyle/>
        <a:p>
          <a:endParaRPr lang="es-CO"/>
        </a:p>
      </dgm:t>
    </dgm:pt>
    <dgm:pt modelId="{BDBFF0D2-2316-4750-99CE-712F87523526}" type="sibTrans" cxnId="{51146C70-0FEA-4908-8CEE-22D79E08CA44}">
      <dgm:prSet/>
      <dgm:spPr/>
      <dgm:t>
        <a:bodyPr/>
        <a:lstStyle/>
        <a:p>
          <a:endParaRPr lang="es-CO"/>
        </a:p>
      </dgm:t>
    </dgm:pt>
    <dgm:pt modelId="{9D3994FC-0E4B-4A17-8BE0-0907098127B6}">
      <dgm:prSet/>
      <dgm:spPr/>
      <dgm:t>
        <a:bodyPr/>
        <a:lstStyle/>
        <a:p>
          <a:r>
            <a:rPr lang="en-US"/>
            <a:t>Most likely solution to work.</a:t>
          </a:r>
          <a:endParaRPr lang="es-CO"/>
        </a:p>
      </dgm:t>
    </dgm:pt>
    <dgm:pt modelId="{5CB3C2B0-9A44-4801-95CF-C831BBAFB136}" type="parTrans" cxnId="{ADF97586-C876-4DD0-B9B7-DBC3161B4A34}">
      <dgm:prSet/>
      <dgm:spPr/>
      <dgm:t>
        <a:bodyPr/>
        <a:lstStyle/>
        <a:p>
          <a:endParaRPr lang="es-CO"/>
        </a:p>
      </dgm:t>
    </dgm:pt>
    <dgm:pt modelId="{8E79C60C-84F0-4412-9A71-CE3D497610FA}" type="sibTrans" cxnId="{ADF97586-C876-4DD0-B9B7-DBC3161B4A34}">
      <dgm:prSet/>
      <dgm:spPr/>
      <dgm:t>
        <a:bodyPr/>
        <a:lstStyle/>
        <a:p>
          <a:endParaRPr lang="es-CO"/>
        </a:p>
      </dgm:t>
    </dgm:pt>
    <dgm:pt modelId="{4BEC6702-4903-4377-9C8D-EC0FD86BF3E0}">
      <dgm:prSet/>
      <dgm:spPr/>
      <dgm:t>
        <a:bodyPr/>
        <a:lstStyle/>
        <a:p>
          <a:r>
            <a:rPr lang="en-US"/>
            <a:t>Most relevant knowledge base content.</a:t>
          </a:r>
          <a:br>
            <a:rPr lang="en-US"/>
          </a:br>
          <a:endParaRPr lang="es-CO"/>
        </a:p>
      </dgm:t>
    </dgm:pt>
    <dgm:pt modelId="{37981E1D-B5BF-40D6-86EE-C6426F04B5CC}" type="parTrans" cxnId="{3F9C49D9-3918-43CD-85DA-51BDDB0CBB7F}">
      <dgm:prSet/>
      <dgm:spPr/>
      <dgm:t>
        <a:bodyPr/>
        <a:lstStyle/>
        <a:p>
          <a:endParaRPr lang="es-CO"/>
        </a:p>
      </dgm:t>
    </dgm:pt>
    <dgm:pt modelId="{B3F209F4-B920-42ED-A0CB-22C9B9ED1691}" type="sibTrans" cxnId="{3F9C49D9-3918-43CD-85DA-51BDDB0CBB7F}">
      <dgm:prSet/>
      <dgm:spPr/>
      <dgm:t>
        <a:bodyPr/>
        <a:lstStyle/>
        <a:p>
          <a:endParaRPr lang="es-CO"/>
        </a:p>
      </dgm:t>
    </dgm:pt>
    <dgm:pt modelId="{848DF116-6CC4-4F04-BAF2-F700223A64FD}" type="pres">
      <dgm:prSet presAssocID="{C097630D-E728-4E16-9BB0-BF82FCDD607C}" presName="linear" presStyleCnt="0">
        <dgm:presLayoutVars>
          <dgm:animLvl val="lvl"/>
          <dgm:resizeHandles val="exact"/>
        </dgm:presLayoutVars>
      </dgm:prSet>
      <dgm:spPr/>
    </dgm:pt>
    <dgm:pt modelId="{EAB50E11-5B8D-4E92-8D4A-99F4790A95C0}" type="pres">
      <dgm:prSet presAssocID="{D0BCF78D-C2E3-42A8-B178-EB3CBE0FCA07}" presName="parentText" presStyleLbl="node1" presStyleIdx="0" presStyleCnt="4">
        <dgm:presLayoutVars>
          <dgm:chMax val="0"/>
          <dgm:bulletEnabled val="1"/>
        </dgm:presLayoutVars>
      </dgm:prSet>
      <dgm:spPr/>
    </dgm:pt>
    <dgm:pt modelId="{821F0B6F-254E-49EC-9E15-F2E5C91B5C42}" type="pres">
      <dgm:prSet presAssocID="{D0BCF78D-C2E3-42A8-B178-EB3CBE0FCA07}" presName="childText" presStyleLbl="revTx" presStyleIdx="0" presStyleCnt="4">
        <dgm:presLayoutVars>
          <dgm:bulletEnabled val="1"/>
        </dgm:presLayoutVars>
      </dgm:prSet>
      <dgm:spPr/>
    </dgm:pt>
    <dgm:pt modelId="{746B172E-483B-460C-9492-F84CC23F3AD6}" type="pres">
      <dgm:prSet presAssocID="{6DF1D4F4-6014-4442-8AE0-58F67E98A681}" presName="parentText" presStyleLbl="node1" presStyleIdx="1" presStyleCnt="4">
        <dgm:presLayoutVars>
          <dgm:chMax val="0"/>
          <dgm:bulletEnabled val="1"/>
        </dgm:presLayoutVars>
      </dgm:prSet>
      <dgm:spPr/>
    </dgm:pt>
    <dgm:pt modelId="{37679910-BC18-49B1-805F-D392AC6B6E2D}" type="pres">
      <dgm:prSet presAssocID="{6DF1D4F4-6014-4442-8AE0-58F67E98A681}" presName="childText" presStyleLbl="revTx" presStyleIdx="1" presStyleCnt="4">
        <dgm:presLayoutVars>
          <dgm:bulletEnabled val="1"/>
        </dgm:presLayoutVars>
      </dgm:prSet>
      <dgm:spPr/>
    </dgm:pt>
    <dgm:pt modelId="{3F591012-EB29-48BD-A489-A1295022DEFD}" type="pres">
      <dgm:prSet presAssocID="{A10BDBF0-8F24-4F96-9F77-43007ABB8194}" presName="parentText" presStyleLbl="node1" presStyleIdx="2" presStyleCnt="4">
        <dgm:presLayoutVars>
          <dgm:chMax val="0"/>
          <dgm:bulletEnabled val="1"/>
        </dgm:presLayoutVars>
      </dgm:prSet>
      <dgm:spPr/>
    </dgm:pt>
    <dgm:pt modelId="{3A298928-7298-4514-A820-B237BCA4A2FB}" type="pres">
      <dgm:prSet presAssocID="{A10BDBF0-8F24-4F96-9F77-43007ABB8194}" presName="childText" presStyleLbl="revTx" presStyleIdx="2" presStyleCnt="4">
        <dgm:presLayoutVars>
          <dgm:bulletEnabled val="1"/>
        </dgm:presLayoutVars>
      </dgm:prSet>
      <dgm:spPr/>
    </dgm:pt>
    <dgm:pt modelId="{8EB70E7E-D585-4BFA-B759-88948B48BAC9}" type="pres">
      <dgm:prSet presAssocID="{685519D2-BE45-4626-8084-649EEE55140D}" presName="parentText" presStyleLbl="node1" presStyleIdx="3" presStyleCnt="4">
        <dgm:presLayoutVars>
          <dgm:chMax val="0"/>
          <dgm:bulletEnabled val="1"/>
        </dgm:presLayoutVars>
      </dgm:prSet>
      <dgm:spPr/>
    </dgm:pt>
    <dgm:pt modelId="{EDF6361C-6F25-4D8D-BD5B-AEA478D1ECF0}" type="pres">
      <dgm:prSet presAssocID="{685519D2-BE45-4626-8084-649EEE55140D}" presName="childText" presStyleLbl="revTx" presStyleIdx="3" presStyleCnt="4">
        <dgm:presLayoutVars>
          <dgm:bulletEnabled val="1"/>
        </dgm:presLayoutVars>
      </dgm:prSet>
      <dgm:spPr/>
    </dgm:pt>
  </dgm:ptLst>
  <dgm:cxnLst>
    <dgm:cxn modelId="{6F9EDA08-3082-4AEE-A22A-41ABB03832E0}" srcId="{C097630D-E728-4E16-9BB0-BF82FCDD607C}" destId="{D0BCF78D-C2E3-42A8-B178-EB3CBE0FCA07}" srcOrd="0" destOrd="0" parTransId="{945E44CE-F66F-4A7C-9621-0831AA2F977B}" sibTransId="{40A7B2E8-799C-4FFA-B312-3F3CE93C32CC}"/>
    <dgm:cxn modelId="{A33DDE22-A877-4149-A6F2-16B8D5D32976}" type="presOf" srcId="{3B784DC4-246A-485E-A576-8E0F9120796A}" destId="{37679910-BC18-49B1-805F-D392AC6B6E2D}" srcOrd="0" destOrd="1" presId="urn:microsoft.com/office/officeart/2005/8/layout/vList2"/>
    <dgm:cxn modelId="{66325A28-4039-4CCB-8C27-9FE28C6C04D7}" type="presOf" srcId="{C097630D-E728-4E16-9BB0-BF82FCDD607C}" destId="{848DF116-6CC4-4F04-BAF2-F700223A64FD}" srcOrd="0" destOrd="0" presId="urn:microsoft.com/office/officeart/2005/8/layout/vList2"/>
    <dgm:cxn modelId="{935C352C-4A9C-4E2C-94D2-6818550541D9}" srcId="{6DF1D4F4-6014-4442-8AE0-58F67E98A681}" destId="{A463EAA4-B057-49E5-ACC6-16CCFCF232F4}" srcOrd="0" destOrd="0" parTransId="{38FBB8AF-46EA-42FC-95FC-FAEC649D92AA}" sibTransId="{B3A732E1-4611-4FAA-82B6-F0F5947D0854}"/>
    <dgm:cxn modelId="{F3F62236-A03A-4EA8-B7B0-D4163BF9A819}" type="presOf" srcId="{A463EAA4-B057-49E5-ACC6-16CCFCF232F4}" destId="{37679910-BC18-49B1-805F-D392AC6B6E2D}" srcOrd="0" destOrd="0" presId="urn:microsoft.com/office/officeart/2005/8/layout/vList2"/>
    <dgm:cxn modelId="{89028F39-45E6-46A4-868F-7274A9B59122}" srcId="{A10BDBF0-8F24-4F96-9F77-43007ABB8194}" destId="{E261D079-7DFC-4FDA-873A-CF406BD5A886}" srcOrd="1" destOrd="0" parTransId="{D78AB804-9650-42E2-A40C-10958A42C330}" sibTransId="{A2215D33-4360-4282-B9D6-9114E2A97B08}"/>
    <dgm:cxn modelId="{AFCF8B3A-DADC-4422-801C-1B679CB7ABD1}" type="presOf" srcId="{D0BCF78D-C2E3-42A8-B178-EB3CBE0FCA07}" destId="{EAB50E11-5B8D-4E92-8D4A-99F4790A95C0}" srcOrd="0" destOrd="0" presId="urn:microsoft.com/office/officeart/2005/8/layout/vList2"/>
    <dgm:cxn modelId="{C667F95D-6460-4B17-ACD9-DACAE809FF82}" srcId="{C097630D-E728-4E16-9BB0-BF82FCDD607C}" destId="{685519D2-BE45-4626-8084-649EEE55140D}" srcOrd="3" destOrd="0" parTransId="{8A34A129-1680-4431-B3C3-2E4415B2CAF8}" sibTransId="{0AD8E268-DD99-4ECE-9DB3-AA0E4F411AF1}"/>
    <dgm:cxn modelId="{80195F61-C883-4890-BF7E-0EBFCDC48552}" srcId="{685519D2-BE45-4626-8084-649EEE55140D}" destId="{3A425D4F-BBCB-437C-9987-F08836DEC343}" srcOrd="0" destOrd="0" parTransId="{87236F19-C351-4BBC-9AB3-758841B09D79}" sibTransId="{A6B2C9C3-77D6-43BE-8CD9-F803DCFFA9FE}"/>
    <dgm:cxn modelId="{26924968-EA46-469C-8A9F-451D665332ED}" srcId="{D0BCF78D-C2E3-42A8-B178-EB3CBE0FCA07}" destId="{2FB44380-B41B-493D-AE49-8849FF2CF340}" srcOrd="0" destOrd="0" parTransId="{F070E59A-8B9B-4383-9CC7-2B3CB6511412}" sibTransId="{02905A8C-8940-4F66-9FC0-4161BABDAAC9}"/>
    <dgm:cxn modelId="{DBEB4A4E-DA86-4CE1-8495-37F08AC3796D}" type="presOf" srcId="{2FB44380-B41B-493D-AE49-8849FF2CF340}" destId="{821F0B6F-254E-49EC-9E15-F2E5C91B5C42}" srcOrd="0" destOrd="0" presId="urn:microsoft.com/office/officeart/2005/8/layout/vList2"/>
    <dgm:cxn modelId="{51146C70-0FEA-4908-8CEE-22D79E08CA44}" srcId="{685519D2-BE45-4626-8084-649EEE55140D}" destId="{D46C300B-C7A9-4895-B50A-A76DE65FBC58}" srcOrd="1" destOrd="0" parTransId="{E0414385-188E-4635-BDDF-50F03DA855FB}" sibTransId="{BDBFF0D2-2316-4750-99CE-712F87523526}"/>
    <dgm:cxn modelId="{2D160E71-88C1-4502-8820-A3E79113189A}" type="presOf" srcId="{AD452B0F-59DE-4EC9-B873-00B052DB5B73}" destId="{3A298928-7298-4514-A820-B237BCA4A2FB}" srcOrd="0" destOrd="0" presId="urn:microsoft.com/office/officeart/2005/8/layout/vList2"/>
    <dgm:cxn modelId="{AAD5CE72-7B20-448C-B603-92B9F8D77143}" srcId="{D0BCF78D-C2E3-42A8-B178-EB3CBE0FCA07}" destId="{0E031813-1941-423B-9D6F-97EC5CDE057D}" srcOrd="1" destOrd="0" parTransId="{1F34BB91-0BBE-4169-825F-BFE890E3892C}" sibTransId="{0EF48B0C-6678-4558-A2E5-534B236B63AD}"/>
    <dgm:cxn modelId="{ADF97586-C876-4DD0-B9B7-DBC3161B4A34}" srcId="{685519D2-BE45-4626-8084-649EEE55140D}" destId="{9D3994FC-0E4B-4A17-8BE0-0907098127B6}" srcOrd="2" destOrd="0" parTransId="{5CB3C2B0-9A44-4801-95CF-C831BBAFB136}" sibTransId="{8E79C60C-84F0-4412-9A71-CE3D497610FA}"/>
    <dgm:cxn modelId="{9F70CF8B-5C4B-4D5E-AFDF-755A54C1525C}" srcId="{C097630D-E728-4E16-9BB0-BF82FCDD607C}" destId="{A10BDBF0-8F24-4F96-9F77-43007ABB8194}" srcOrd="2" destOrd="0" parTransId="{4C501D0A-A441-4260-B777-46075A280C15}" sibTransId="{FFF5170A-30F7-4FCF-AB30-9321FD089858}"/>
    <dgm:cxn modelId="{ED81A693-0874-4B09-83AD-B04E7717AAD4}" type="presOf" srcId="{A10BDBF0-8F24-4F96-9F77-43007ABB8194}" destId="{3F591012-EB29-48BD-A489-A1295022DEFD}" srcOrd="0" destOrd="0" presId="urn:microsoft.com/office/officeart/2005/8/layout/vList2"/>
    <dgm:cxn modelId="{A504CB99-D0A6-4D1B-A52B-4A6BC6C2AFF7}" srcId="{C097630D-E728-4E16-9BB0-BF82FCDD607C}" destId="{6DF1D4F4-6014-4442-8AE0-58F67E98A681}" srcOrd="1" destOrd="0" parTransId="{40F9AC5B-D75E-4C74-9A1E-20386DF06A1E}" sibTransId="{68D39C46-AB13-4CD4-A014-160A43EF784A}"/>
    <dgm:cxn modelId="{014C96A0-0CF8-47AB-9074-7BA7A1828BF5}" type="presOf" srcId="{4BEC6702-4903-4377-9C8D-EC0FD86BF3E0}" destId="{EDF6361C-6F25-4D8D-BD5B-AEA478D1ECF0}" srcOrd="0" destOrd="3" presId="urn:microsoft.com/office/officeart/2005/8/layout/vList2"/>
    <dgm:cxn modelId="{2F7342AD-624E-479D-8BDF-B2C9FBBE6D8E}" type="presOf" srcId="{3A425D4F-BBCB-437C-9987-F08836DEC343}" destId="{EDF6361C-6F25-4D8D-BD5B-AEA478D1ECF0}" srcOrd="0" destOrd="0" presId="urn:microsoft.com/office/officeart/2005/8/layout/vList2"/>
    <dgm:cxn modelId="{3216C6AE-823E-456B-8AB1-7C0B9C7851D3}" srcId="{6DF1D4F4-6014-4442-8AE0-58F67E98A681}" destId="{3B784DC4-246A-485E-A576-8E0F9120796A}" srcOrd="1" destOrd="0" parTransId="{BEF3BD9A-0A24-4DC0-A585-E8762CEF1E41}" sibTransId="{9A45D952-C268-477D-98F4-80D9543111B4}"/>
    <dgm:cxn modelId="{FB9E63CE-9D84-45B5-ACC3-9F8C21AF1097}" type="presOf" srcId="{E261D079-7DFC-4FDA-873A-CF406BD5A886}" destId="{3A298928-7298-4514-A820-B237BCA4A2FB}" srcOrd="0" destOrd="1" presId="urn:microsoft.com/office/officeart/2005/8/layout/vList2"/>
    <dgm:cxn modelId="{A4F933D1-2943-49D0-A625-F00C3E7EAB41}" type="presOf" srcId="{0E031813-1941-423B-9D6F-97EC5CDE057D}" destId="{821F0B6F-254E-49EC-9E15-F2E5C91B5C42}" srcOrd="0" destOrd="1" presId="urn:microsoft.com/office/officeart/2005/8/layout/vList2"/>
    <dgm:cxn modelId="{A1F852D5-5F45-467C-86E6-201F36E90C79}" type="presOf" srcId="{6DF1D4F4-6014-4442-8AE0-58F67E98A681}" destId="{746B172E-483B-460C-9492-F84CC23F3AD6}" srcOrd="0" destOrd="0" presId="urn:microsoft.com/office/officeart/2005/8/layout/vList2"/>
    <dgm:cxn modelId="{3F9C49D9-3918-43CD-85DA-51BDDB0CBB7F}" srcId="{685519D2-BE45-4626-8084-649EEE55140D}" destId="{4BEC6702-4903-4377-9C8D-EC0FD86BF3E0}" srcOrd="3" destOrd="0" parTransId="{37981E1D-B5BF-40D6-86EE-C6426F04B5CC}" sibTransId="{B3F209F4-B920-42ED-A0CB-22C9B9ED1691}"/>
    <dgm:cxn modelId="{D4345FE0-F8DE-4403-8937-4F433C1E01FC}" type="presOf" srcId="{D46C300B-C7A9-4895-B50A-A76DE65FBC58}" destId="{EDF6361C-6F25-4D8D-BD5B-AEA478D1ECF0}" srcOrd="0" destOrd="1" presId="urn:microsoft.com/office/officeart/2005/8/layout/vList2"/>
    <dgm:cxn modelId="{D26A54E4-FFD1-41AE-AB94-FAC9EC31FB95}" srcId="{A10BDBF0-8F24-4F96-9F77-43007ABB8194}" destId="{AD452B0F-59DE-4EC9-B873-00B052DB5B73}" srcOrd="0" destOrd="0" parTransId="{59F757D9-6410-4713-A6B0-192F0E279EF0}" sibTransId="{157848BB-E2FA-4FB8-8B37-2223674A7A77}"/>
    <dgm:cxn modelId="{563FFEE9-565F-4745-88B0-379B0F1DAF45}" type="presOf" srcId="{9D3994FC-0E4B-4A17-8BE0-0907098127B6}" destId="{EDF6361C-6F25-4D8D-BD5B-AEA478D1ECF0}" srcOrd="0" destOrd="2" presId="urn:microsoft.com/office/officeart/2005/8/layout/vList2"/>
    <dgm:cxn modelId="{A0895EEF-B06E-4169-9D2B-DC5267426FD4}" type="presOf" srcId="{685519D2-BE45-4626-8084-649EEE55140D}" destId="{8EB70E7E-D585-4BFA-B759-88948B48BAC9}" srcOrd="0" destOrd="0" presId="urn:microsoft.com/office/officeart/2005/8/layout/vList2"/>
    <dgm:cxn modelId="{E421FDA7-3E60-45E3-998A-7954C06BAF76}" type="presParOf" srcId="{848DF116-6CC4-4F04-BAF2-F700223A64FD}" destId="{EAB50E11-5B8D-4E92-8D4A-99F4790A95C0}" srcOrd="0" destOrd="0" presId="urn:microsoft.com/office/officeart/2005/8/layout/vList2"/>
    <dgm:cxn modelId="{5FD00F89-009C-4994-8657-BA9F837536DF}" type="presParOf" srcId="{848DF116-6CC4-4F04-BAF2-F700223A64FD}" destId="{821F0B6F-254E-49EC-9E15-F2E5C91B5C42}" srcOrd="1" destOrd="0" presId="urn:microsoft.com/office/officeart/2005/8/layout/vList2"/>
    <dgm:cxn modelId="{25E07A23-385D-4E50-BDFE-33CCB377BFD2}" type="presParOf" srcId="{848DF116-6CC4-4F04-BAF2-F700223A64FD}" destId="{746B172E-483B-460C-9492-F84CC23F3AD6}" srcOrd="2" destOrd="0" presId="urn:microsoft.com/office/officeart/2005/8/layout/vList2"/>
    <dgm:cxn modelId="{839CCEF4-09EB-400B-9AD0-05F4F878603E}" type="presParOf" srcId="{848DF116-6CC4-4F04-BAF2-F700223A64FD}" destId="{37679910-BC18-49B1-805F-D392AC6B6E2D}" srcOrd="3" destOrd="0" presId="urn:microsoft.com/office/officeart/2005/8/layout/vList2"/>
    <dgm:cxn modelId="{3233513F-B6B5-4D6E-BAB6-F40F25EB5347}" type="presParOf" srcId="{848DF116-6CC4-4F04-BAF2-F700223A64FD}" destId="{3F591012-EB29-48BD-A489-A1295022DEFD}" srcOrd="4" destOrd="0" presId="urn:microsoft.com/office/officeart/2005/8/layout/vList2"/>
    <dgm:cxn modelId="{6C6C0EE0-2329-4662-A93B-404F96A2453B}" type="presParOf" srcId="{848DF116-6CC4-4F04-BAF2-F700223A64FD}" destId="{3A298928-7298-4514-A820-B237BCA4A2FB}" srcOrd="5" destOrd="0" presId="urn:microsoft.com/office/officeart/2005/8/layout/vList2"/>
    <dgm:cxn modelId="{6FBD0DAF-D5F3-4BAA-A664-7F3F563DBA10}" type="presParOf" srcId="{848DF116-6CC4-4F04-BAF2-F700223A64FD}" destId="{8EB70E7E-D585-4BFA-B759-88948B48BAC9}" srcOrd="6" destOrd="0" presId="urn:microsoft.com/office/officeart/2005/8/layout/vList2"/>
    <dgm:cxn modelId="{59675C2E-ABA7-4B31-9711-A789F822B2E3}" type="presParOf" srcId="{848DF116-6CC4-4F04-BAF2-F700223A64FD}" destId="{EDF6361C-6F25-4D8D-BD5B-AEA478D1ECF0}"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9E3154-36C7-46FF-9CB3-6D8F9815CB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F2386AD7-B770-4838-9E81-9A1A70AEC2D9}">
      <dgm:prSet/>
      <dgm:spPr>
        <a:solidFill>
          <a:schemeClr val="accent6">
            <a:lumMod val="75000"/>
          </a:schemeClr>
        </a:solidFill>
      </dgm:spPr>
      <dgm:t>
        <a:bodyPr/>
        <a:lstStyle/>
        <a:p>
          <a:r>
            <a:rPr lang="en-US" dirty="0"/>
            <a:t>A </a:t>
          </a:r>
          <a:r>
            <a:rPr lang="en-US" b="1" dirty="0"/>
            <a:t>simple, standardized ingestion interface</a:t>
          </a:r>
          <a:r>
            <a:rPr lang="en-US" dirty="0"/>
            <a:t> (event streams, APIs, or file drop in S3) so that each provider does </a:t>
          </a:r>
          <a:r>
            <a:rPr lang="en-US" i="1" dirty="0"/>
            <a:t>not</a:t>
          </a:r>
          <a:r>
            <a:rPr lang="en-US" dirty="0"/>
            <a:t> need custom integration into every downstream system.</a:t>
          </a:r>
          <a:endParaRPr lang="es-CO" dirty="0"/>
        </a:p>
      </dgm:t>
    </dgm:pt>
    <dgm:pt modelId="{14245585-D478-4AAA-A6B8-4864BF483070}" type="parTrans" cxnId="{9F1D2EEE-AEAB-4F6F-8907-FC0F77C7254A}">
      <dgm:prSet/>
      <dgm:spPr/>
      <dgm:t>
        <a:bodyPr/>
        <a:lstStyle/>
        <a:p>
          <a:endParaRPr lang="es-CO"/>
        </a:p>
      </dgm:t>
    </dgm:pt>
    <dgm:pt modelId="{979C0859-E5E0-4C08-9CAB-56E8DFCE0528}" type="sibTrans" cxnId="{9F1D2EEE-AEAB-4F6F-8907-FC0F77C7254A}">
      <dgm:prSet/>
      <dgm:spPr/>
      <dgm:t>
        <a:bodyPr/>
        <a:lstStyle/>
        <a:p>
          <a:endParaRPr lang="es-CO"/>
        </a:p>
      </dgm:t>
    </dgm:pt>
    <dgm:pt modelId="{F30B0393-642F-4079-88C7-12FED08D1F63}">
      <dgm:prSet/>
      <dgm:spPr>
        <a:solidFill>
          <a:schemeClr val="accent6">
            <a:lumMod val="75000"/>
          </a:schemeClr>
        </a:solidFill>
      </dgm:spPr>
      <dgm:t>
        <a:bodyPr/>
        <a:lstStyle/>
        <a:p>
          <a:r>
            <a:rPr lang="en-US"/>
            <a:t>A </a:t>
          </a:r>
          <a:r>
            <a:rPr lang="en-US" b="1"/>
            <a:t>common normalization layer</a:t>
          </a:r>
          <a:r>
            <a:rPr lang="en-US"/>
            <a:t> that:</a:t>
          </a:r>
          <a:endParaRPr lang="es-CO"/>
        </a:p>
      </dgm:t>
    </dgm:pt>
    <dgm:pt modelId="{F55DB97E-1D9A-49CF-AC8F-877F43056DDF}" type="parTrans" cxnId="{3963DA1A-E209-4EDC-99F2-1406A8BD40F0}">
      <dgm:prSet/>
      <dgm:spPr/>
      <dgm:t>
        <a:bodyPr/>
        <a:lstStyle/>
        <a:p>
          <a:endParaRPr lang="es-CO"/>
        </a:p>
      </dgm:t>
    </dgm:pt>
    <dgm:pt modelId="{EF7ED095-C93B-4BA9-B903-3E0D018A2B87}" type="sibTrans" cxnId="{3963DA1A-E209-4EDC-99F2-1406A8BD40F0}">
      <dgm:prSet/>
      <dgm:spPr/>
      <dgm:t>
        <a:bodyPr/>
        <a:lstStyle/>
        <a:p>
          <a:endParaRPr lang="es-CO"/>
        </a:p>
      </dgm:t>
    </dgm:pt>
    <dgm:pt modelId="{7CEFAD06-986A-420B-B6D1-FC13E8FE8A9E}">
      <dgm:prSet/>
      <dgm:spPr/>
      <dgm:t>
        <a:bodyPr/>
        <a:lstStyle/>
        <a:p>
          <a:r>
            <a:rPr lang="en-US"/>
            <a:t>Maps different provider formats to a </a:t>
          </a:r>
          <a:r>
            <a:rPr lang="en-US" b="1"/>
            <a:t>unified schema</a:t>
          </a:r>
          <a:r>
            <a:rPr lang="en-US"/>
            <a:t> (customer, session, utterances, timestamps, agents).</a:t>
          </a:r>
          <a:endParaRPr lang="es-CO"/>
        </a:p>
      </dgm:t>
    </dgm:pt>
    <dgm:pt modelId="{B2F9C8D2-B127-476D-BD4D-D656932709B9}" type="parTrans" cxnId="{13AAB7A0-27CE-4530-89FA-47DD8D2EF717}">
      <dgm:prSet/>
      <dgm:spPr/>
      <dgm:t>
        <a:bodyPr/>
        <a:lstStyle/>
        <a:p>
          <a:endParaRPr lang="es-CO"/>
        </a:p>
      </dgm:t>
    </dgm:pt>
    <dgm:pt modelId="{38DDC89B-0DE9-4375-8702-E43EE766A4BD}" type="sibTrans" cxnId="{13AAB7A0-27CE-4530-89FA-47DD8D2EF717}">
      <dgm:prSet/>
      <dgm:spPr/>
      <dgm:t>
        <a:bodyPr/>
        <a:lstStyle/>
        <a:p>
          <a:endParaRPr lang="es-CO"/>
        </a:p>
      </dgm:t>
    </dgm:pt>
    <dgm:pt modelId="{6A9EF6B3-4551-400F-AE0F-8DADE7A45F7F}">
      <dgm:prSet/>
      <dgm:spPr/>
      <dgm:t>
        <a:bodyPr/>
        <a:lstStyle/>
        <a:p>
          <a:r>
            <a:rPr lang="en-US" dirty="0"/>
            <a:t>Applies consistent PII handling, logging, and monitoring.</a:t>
          </a:r>
          <a:endParaRPr lang="es-CO" dirty="0"/>
        </a:p>
      </dgm:t>
    </dgm:pt>
    <dgm:pt modelId="{9B982E6C-9581-4A35-97E0-1974BCA37E95}" type="parTrans" cxnId="{2A20902D-D52A-4919-B69A-C86BD145D4C7}">
      <dgm:prSet/>
      <dgm:spPr/>
      <dgm:t>
        <a:bodyPr/>
        <a:lstStyle/>
        <a:p>
          <a:endParaRPr lang="es-CO"/>
        </a:p>
      </dgm:t>
    </dgm:pt>
    <dgm:pt modelId="{4F13A002-438B-4F20-87A7-0022C781F5A0}" type="sibTrans" cxnId="{2A20902D-D52A-4919-B69A-C86BD145D4C7}">
      <dgm:prSet/>
      <dgm:spPr/>
      <dgm:t>
        <a:bodyPr/>
        <a:lstStyle/>
        <a:p>
          <a:endParaRPr lang="es-CO"/>
        </a:p>
      </dgm:t>
    </dgm:pt>
    <dgm:pt modelId="{5A7F5F43-4C5B-47BC-AB6B-C4401770E9B1}">
      <dgm:prSet/>
      <dgm:spPr>
        <a:solidFill>
          <a:schemeClr val="accent6">
            <a:lumMod val="75000"/>
          </a:schemeClr>
        </a:solidFill>
      </dgm:spPr>
      <dgm:t>
        <a:bodyPr/>
        <a:lstStyle/>
        <a:p>
          <a:r>
            <a:rPr lang="en-US" dirty="0"/>
            <a:t>Feedback channels (optional) such as </a:t>
          </a:r>
          <a:r>
            <a:rPr lang="en-US" b="1" dirty="0"/>
            <a:t>enriched events back to the contact platform</a:t>
          </a:r>
          <a:r>
            <a:rPr lang="en-US" dirty="0"/>
            <a:t>, enabling:</a:t>
          </a:r>
          <a:endParaRPr lang="es-CO" dirty="0"/>
        </a:p>
      </dgm:t>
    </dgm:pt>
    <dgm:pt modelId="{35594809-7F10-4BC4-81A9-3A3DF1FC63C0}" type="parTrans" cxnId="{90B09054-561A-454F-B9AD-CA3503FF75E1}">
      <dgm:prSet/>
      <dgm:spPr/>
      <dgm:t>
        <a:bodyPr/>
        <a:lstStyle/>
        <a:p>
          <a:endParaRPr lang="es-CO"/>
        </a:p>
      </dgm:t>
    </dgm:pt>
    <dgm:pt modelId="{36AC3F7B-22DC-473B-B438-BBCBBD6F9EA3}" type="sibTrans" cxnId="{90B09054-561A-454F-B9AD-CA3503FF75E1}">
      <dgm:prSet/>
      <dgm:spPr/>
      <dgm:t>
        <a:bodyPr/>
        <a:lstStyle/>
        <a:p>
          <a:endParaRPr lang="es-CO"/>
        </a:p>
      </dgm:t>
    </dgm:pt>
    <dgm:pt modelId="{4DE5DBC9-8A8E-4577-B2C7-8A56CB28D68A}">
      <dgm:prSet/>
      <dgm:spPr/>
      <dgm:t>
        <a:bodyPr/>
        <a:lstStyle/>
        <a:p>
          <a:r>
            <a:rPr lang="en-US" dirty="0"/>
            <a:t>Real-time agent assist signals.</a:t>
          </a:r>
          <a:endParaRPr lang="es-CO" dirty="0"/>
        </a:p>
      </dgm:t>
    </dgm:pt>
    <dgm:pt modelId="{927805FF-1142-491F-98DA-F5FC079226C2}" type="parTrans" cxnId="{43CB0208-96D7-461D-8C9E-0C8A69BB6DBB}">
      <dgm:prSet/>
      <dgm:spPr/>
      <dgm:t>
        <a:bodyPr/>
        <a:lstStyle/>
        <a:p>
          <a:endParaRPr lang="es-CO"/>
        </a:p>
      </dgm:t>
    </dgm:pt>
    <dgm:pt modelId="{0385378E-1C1B-44D6-A8F2-9BDF36DCD95C}" type="sibTrans" cxnId="{43CB0208-96D7-461D-8C9E-0C8A69BB6DBB}">
      <dgm:prSet/>
      <dgm:spPr/>
      <dgm:t>
        <a:bodyPr/>
        <a:lstStyle/>
        <a:p>
          <a:endParaRPr lang="es-CO"/>
        </a:p>
      </dgm:t>
    </dgm:pt>
    <dgm:pt modelId="{136E0956-A139-43DA-BE83-99153B0F2960}">
      <dgm:prSet/>
      <dgm:spPr/>
      <dgm:t>
        <a:bodyPr/>
        <a:lstStyle/>
        <a:p>
          <a:r>
            <a:rPr lang="en-US" dirty="0"/>
            <a:t>Routing or prioritization based on GenAI-calculated attributes (urgency, sentiment).</a:t>
          </a:r>
          <a:endParaRPr lang="es-CO" dirty="0"/>
        </a:p>
      </dgm:t>
    </dgm:pt>
    <dgm:pt modelId="{B966BC26-15C0-4591-ADC1-40432EF06D48}" type="parTrans" cxnId="{8349F906-1015-4848-935C-938F69280C27}">
      <dgm:prSet/>
      <dgm:spPr/>
      <dgm:t>
        <a:bodyPr/>
        <a:lstStyle/>
        <a:p>
          <a:endParaRPr lang="es-CO"/>
        </a:p>
      </dgm:t>
    </dgm:pt>
    <dgm:pt modelId="{C46A1C8E-4054-4D97-8C5E-C7998F02EF51}" type="sibTrans" cxnId="{8349F906-1015-4848-935C-938F69280C27}">
      <dgm:prSet/>
      <dgm:spPr/>
      <dgm:t>
        <a:bodyPr/>
        <a:lstStyle/>
        <a:p>
          <a:endParaRPr lang="es-CO"/>
        </a:p>
      </dgm:t>
    </dgm:pt>
    <dgm:pt modelId="{53F7FC65-227C-47B3-824B-416CBA3F4789}" type="pres">
      <dgm:prSet presAssocID="{4E9E3154-36C7-46FF-9CB3-6D8F9815CB16}" presName="linear" presStyleCnt="0">
        <dgm:presLayoutVars>
          <dgm:animLvl val="lvl"/>
          <dgm:resizeHandles val="exact"/>
        </dgm:presLayoutVars>
      </dgm:prSet>
      <dgm:spPr/>
    </dgm:pt>
    <dgm:pt modelId="{2BDB2958-44BE-4C87-94A7-4A5F64E33092}" type="pres">
      <dgm:prSet presAssocID="{F2386AD7-B770-4838-9E81-9A1A70AEC2D9}" presName="parentText" presStyleLbl="node1" presStyleIdx="0" presStyleCnt="3">
        <dgm:presLayoutVars>
          <dgm:chMax val="0"/>
          <dgm:bulletEnabled val="1"/>
        </dgm:presLayoutVars>
      </dgm:prSet>
      <dgm:spPr/>
    </dgm:pt>
    <dgm:pt modelId="{B58C9F21-E5DC-43A9-93BE-00094200593B}" type="pres">
      <dgm:prSet presAssocID="{979C0859-E5E0-4C08-9CAB-56E8DFCE0528}" presName="spacer" presStyleCnt="0"/>
      <dgm:spPr/>
    </dgm:pt>
    <dgm:pt modelId="{D6AB3C66-16FE-477D-9D2E-ED04227D4526}" type="pres">
      <dgm:prSet presAssocID="{F30B0393-642F-4079-88C7-12FED08D1F63}" presName="parentText" presStyleLbl="node1" presStyleIdx="1" presStyleCnt="3">
        <dgm:presLayoutVars>
          <dgm:chMax val="0"/>
          <dgm:bulletEnabled val="1"/>
        </dgm:presLayoutVars>
      </dgm:prSet>
      <dgm:spPr/>
    </dgm:pt>
    <dgm:pt modelId="{56655C25-528B-4007-AE92-E40467C3D65D}" type="pres">
      <dgm:prSet presAssocID="{F30B0393-642F-4079-88C7-12FED08D1F63}" presName="childText" presStyleLbl="revTx" presStyleIdx="0" presStyleCnt="2">
        <dgm:presLayoutVars>
          <dgm:bulletEnabled val="1"/>
        </dgm:presLayoutVars>
      </dgm:prSet>
      <dgm:spPr/>
    </dgm:pt>
    <dgm:pt modelId="{A3388518-89E7-4145-8E32-3E54AC6AFD79}" type="pres">
      <dgm:prSet presAssocID="{5A7F5F43-4C5B-47BC-AB6B-C4401770E9B1}" presName="parentText" presStyleLbl="node1" presStyleIdx="2" presStyleCnt="3">
        <dgm:presLayoutVars>
          <dgm:chMax val="0"/>
          <dgm:bulletEnabled val="1"/>
        </dgm:presLayoutVars>
      </dgm:prSet>
      <dgm:spPr/>
    </dgm:pt>
    <dgm:pt modelId="{82302DB1-EB43-4726-A3C1-61679FDE4CEF}" type="pres">
      <dgm:prSet presAssocID="{5A7F5F43-4C5B-47BC-AB6B-C4401770E9B1}" presName="childText" presStyleLbl="revTx" presStyleIdx="1" presStyleCnt="2">
        <dgm:presLayoutVars>
          <dgm:bulletEnabled val="1"/>
        </dgm:presLayoutVars>
      </dgm:prSet>
      <dgm:spPr/>
    </dgm:pt>
  </dgm:ptLst>
  <dgm:cxnLst>
    <dgm:cxn modelId="{8349F906-1015-4848-935C-938F69280C27}" srcId="{5A7F5F43-4C5B-47BC-AB6B-C4401770E9B1}" destId="{136E0956-A139-43DA-BE83-99153B0F2960}" srcOrd="1" destOrd="0" parTransId="{B966BC26-15C0-4591-ADC1-40432EF06D48}" sibTransId="{C46A1C8E-4054-4D97-8C5E-C7998F02EF51}"/>
    <dgm:cxn modelId="{43CB0208-96D7-461D-8C9E-0C8A69BB6DBB}" srcId="{5A7F5F43-4C5B-47BC-AB6B-C4401770E9B1}" destId="{4DE5DBC9-8A8E-4577-B2C7-8A56CB28D68A}" srcOrd="0" destOrd="0" parTransId="{927805FF-1142-491F-98DA-F5FC079226C2}" sibTransId="{0385378E-1C1B-44D6-A8F2-9BDF36DCD95C}"/>
    <dgm:cxn modelId="{CA0B960A-92FA-457E-93DE-439C73398F8A}" type="presOf" srcId="{6A9EF6B3-4551-400F-AE0F-8DADE7A45F7F}" destId="{56655C25-528B-4007-AE92-E40467C3D65D}" srcOrd="0" destOrd="1" presId="urn:microsoft.com/office/officeart/2005/8/layout/vList2"/>
    <dgm:cxn modelId="{3963DA1A-E209-4EDC-99F2-1406A8BD40F0}" srcId="{4E9E3154-36C7-46FF-9CB3-6D8F9815CB16}" destId="{F30B0393-642F-4079-88C7-12FED08D1F63}" srcOrd="1" destOrd="0" parTransId="{F55DB97E-1D9A-49CF-AC8F-877F43056DDF}" sibTransId="{EF7ED095-C93B-4BA9-B903-3E0D018A2B87}"/>
    <dgm:cxn modelId="{E7AED622-8D3F-49BE-A31F-4A0B20471B86}" type="presOf" srcId="{F2386AD7-B770-4838-9E81-9A1A70AEC2D9}" destId="{2BDB2958-44BE-4C87-94A7-4A5F64E33092}" srcOrd="0" destOrd="0" presId="urn:microsoft.com/office/officeart/2005/8/layout/vList2"/>
    <dgm:cxn modelId="{2A20902D-D52A-4919-B69A-C86BD145D4C7}" srcId="{F30B0393-642F-4079-88C7-12FED08D1F63}" destId="{6A9EF6B3-4551-400F-AE0F-8DADE7A45F7F}" srcOrd="1" destOrd="0" parTransId="{9B982E6C-9581-4A35-97E0-1974BCA37E95}" sibTransId="{4F13A002-438B-4F20-87A7-0022C781F5A0}"/>
    <dgm:cxn modelId="{52AF0D30-7883-46D6-BB8A-9E3D2930F87A}" type="presOf" srcId="{4DE5DBC9-8A8E-4577-B2C7-8A56CB28D68A}" destId="{82302DB1-EB43-4726-A3C1-61679FDE4CEF}" srcOrd="0" destOrd="0" presId="urn:microsoft.com/office/officeart/2005/8/layout/vList2"/>
    <dgm:cxn modelId="{D67ECB49-CFF5-4D9F-8AB8-F63D9839A56D}" type="presOf" srcId="{F30B0393-642F-4079-88C7-12FED08D1F63}" destId="{D6AB3C66-16FE-477D-9D2E-ED04227D4526}" srcOrd="0" destOrd="0" presId="urn:microsoft.com/office/officeart/2005/8/layout/vList2"/>
    <dgm:cxn modelId="{90B09054-561A-454F-B9AD-CA3503FF75E1}" srcId="{4E9E3154-36C7-46FF-9CB3-6D8F9815CB16}" destId="{5A7F5F43-4C5B-47BC-AB6B-C4401770E9B1}" srcOrd="2" destOrd="0" parTransId="{35594809-7F10-4BC4-81A9-3A3DF1FC63C0}" sibTransId="{36AC3F7B-22DC-473B-B438-BBCBBD6F9EA3}"/>
    <dgm:cxn modelId="{EEDBBD57-E10C-4C16-A8A4-CE28EF6E493F}" type="presOf" srcId="{5A7F5F43-4C5B-47BC-AB6B-C4401770E9B1}" destId="{A3388518-89E7-4145-8E32-3E54AC6AFD79}" srcOrd="0" destOrd="0" presId="urn:microsoft.com/office/officeart/2005/8/layout/vList2"/>
    <dgm:cxn modelId="{13AAB7A0-27CE-4530-89FA-47DD8D2EF717}" srcId="{F30B0393-642F-4079-88C7-12FED08D1F63}" destId="{7CEFAD06-986A-420B-B6D1-FC13E8FE8A9E}" srcOrd="0" destOrd="0" parTransId="{B2F9C8D2-B127-476D-BD4D-D656932709B9}" sibTransId="{38DDC89B-0DE9-4375-8702-E43EE766A4BD}"/>
    <dgm:cxn modelId="{F1ADC0AF-6A33-48AD-B40C-C3DCC9E469FC}" type="presOf" srcId="{4E9E3154-36C7-46FF-9CB3-6D8F9815CB16}" destId="{53F7FC65-227C-47B3-824B-416CBA3F4789}" srcOrd="0" destOrd="0" presId="urn:microsoft.com/office/officeart/2005/8/layout/vList2"/>
    <dgm:cxn modelId="{7592E9B8-09EF-488B-BC09-1B36B9816F26}" type="presOf" srcId="{7CEFAD06-986A-420B-B6D1-FC13E8FE8A9E}" destId="{56655C25-528B-4007-AE92-E40467C3D65D}" srcOrd="0" destOrd="0" presId="urn:microsoft.com/office/officeart/2005/8/layout/vList2"/>
    <dgm:cxn modelId="{92D3B7EB-78AC-48C2-9D60-09D6DC32338E}" type="presOf" srcId="{136E0956-A139-43DA-BE83-99153B0F2960}" destId="{82302DB1-EB43-4726-A3C1-61679FDE4CEF}" srcOrd="0" destOrd="1" presId="urn:microsoft.com/office/officeart/2005/8/layout/vList2"/>
    <dgm:cxn modelId="{9F1D2EEE-AEAB-4F6F-8907-FC0F77C7254A}" srcId="{4E9E3154-36C7-46FF-9CB3-6D8F9815CB16}" destId="{F2386AD7-B770-4838-9E81-9A1A70AEC2D9}" srcOrd="0" destOrd="0" parTransId="{14245585-D478-4AAA-A6B8-4864BF483070}" sibTransId="{979C0859-E5E0-4C08-9CAB-56E8DFCE0528}"/>
    <dgm:cxn modelId="{6FA8C58C-02FF-4B5C-B4C4-93F0B0F6352F}" type="presParOf" srcId="{53F7FC65-227C-47B3-824B-416CBA3F4789}" destId="{2BDB2958-44BE-4C87-94A7-4A5F64E33092}" srcOrd="0" destOrd="0" presId="urn:microsoft.com/office/officeart/2005/8/layout/vList2"/>
    <dgm:cxn modelId="{4762BDD0-25F2-40B1-9811-E8A32E0DDEBC}" type="presParOf" srcId="{53F7FC65-227C-47B3-824B-416CBA3F4789}" destId="{B58C9F21-E5DC-43A9-93BE-00094200593B}" srcOrd="1" destOrd="0" presId="urn:microsoft.com/office/officeart/2005/8/layout/vList2"/>
    <dgm:cxn modelId="{E88FD421-6FA9-4337-ADBA-B57EE610ADA3}" type="presParOf" srcId="{53F7FC65-227C-47B3-824B-416CBA3F4789}" destId="{D6AB3C66-16FE-477D-9D2E-ED04227D4526}" srcOrd="2" destOrd="0" presId="urn:microsoft.com/office/officeart/2005/8/layout/vList2"/>
    <dgm:cxn modelId="{D8B4164F-9258-49C3-857F-4BB019106B5A}" type="presParOf" srcId="{53F7FC65-227C-47B3-824B-416CBA3F4789}" destId="{56655C25-528B-4007-AE92-E40467C3D65D}" srcOrd="3" destOrd="0" presId="urn:microsoft.com/office/officeart/2005/8/layout/vList2"/>
    <dgm:cxn modelId="{023DA98C-1A72-4B1F-9439-BDB947E31FA0}" type="presParOf" srcId="{53F7FC65-227C-47B3-824B-416CBA3F4789}" destId="{A3388518-89E7-4145-8E32-3E54AC6AFD79}" srcOrd="4" destOrd="0" presId="urn:microsoft.com/office/officeart/2005/8/layout/vList2"/>
    <dgm:cxn modelId="{35A927CA-5E15-46F4-B53C-E51E6B9A4D28}" type="presParOf" srcId="{53F7FC65-227C-47B3-824B-416CBA3F4789}" destId="{82302DB1-EB43-4726-A3C1-61679FDE4CEF}"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C1C7C1-54FE-4551-96F5-ACF0437CCF5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C852CDDF-68D0-4BD3-A97D-BC19C4B549F5}">
      <dgm:prSet/>
      <dgm:spPr>
        <a:solidFill>
          <a:schemeClr val="accent4">
            <a:lumMod val="75000"/>
          </a:schemeClr>
        </a:solidFill>
      </dgm:spPr>
      <dgm:t>
        <a:bodyPr/>
        <a:lstStyle/>
        <a:p>
          <a:r>
            <a:rPr lang="en-US" b="1" dirty="0"/>
            <a:t>How are internal services authenticated and authorized?</a:t>
          </a:r>
        </a:p>
        <a:p>
          <a:br>
            <a:rPr lang="en-US" dirty="0"/>
          </a:br>
          <a:r>
            <a:rPr lang="en-US" dirty="0"/>
            <a:t>They rely on IAM roles for each Lambda, Glue job and data store, but the design still needs clearer environment separation and network boundaries to make least-privilege really effective.</a:t>
          </a:r>
          <a:endParaRPr lang="es-CO" dirty="0"/>
        </a:p>
      </dgm:t>
    </dgm:pt>
    <dgm:pt modelId="{967F14CF-13C8-4343-A663-B90293D4FFD2}" type="parTrans" cxnId="{A9549068-0DA9-4B59-B311-6C66A1DD00ED}">
      <dgm:prSet/>
      <dgm:spPr/>
      <dgm:t>
        <a:bodyPr/>
        <a:lstStyle/>
        <a:p>
          <a:endParaRPr lang="es-CO"/>
        </a:p>
      </dgm:t>
    </dgm:pt>
    <dgm:pt modelId="{03F21AAF-1F87-44E2-8A1F-6C24CC03F1FE}" type="sibTrans" cxnId="{A9549068-0DA9-4B59-B311-6C66A1DD00ED}">
      <dgm:prSet/>
      <dgm:spPr/>
      <dgm:t>
        <a:bodyPr/>
        <a:lstStyle/>
        <a:p>
          <a:endParaRPr lang="es-CO"/>
        </a:p>
      </dgm:t>
    </dgm:pt>
    <dgm:pt modelId="{531F22CB-B0E7-4A1A-8C8C-4BE208153EFA}">
      <dgm:prSet/>
      <dgm:spPr>
        <a:solidFill>
          <a:schemeClr val="accent4">
            <a:lumMod val="75000"/>
          </a:schemeClr>
        </a:solidFill>
      </dgm:spPr>
      <dgm:t>
        <a:bodyPr/>
        <a:lstStyle/>
        <a:p>
          <a:r>
            <a:rPr lang="en-US" b="1" dirty="0"/>
            <a:t>How are external consumers authenticated and authorized?</a:t>
          </a:r>
        </a:p>
        <a:p>
          <a:br>
            <a:rPr lang="en-US" dirty="0"/>
          </a:br>
          <a:r>
            <a:rPr lang="en-US" dirty="0"/>
            <a:t>External systems and users go through API Gateway using API Keys or Cognito/JWTs, yet the model is still vague about tenant isolation and fine-grained permissions beyond generic “agent” and “admin” roles.</a:t>
          </a:r>
          <a:endParaRPr lang="es-CO" dirty="0"/>
        </a:p>
      </dgm:t>
    </dgm:pt>
    <dgm:pt modelId="{C526B4A2-1240-4806-B436-05CA7F548770}" type="parTrans" cxnId="{8BB1582E-F116-4519-B267-9B903B116DE7}">
      <dgm:prSet/>
      <dgm:spPr/>
      <dgm:t>
        <a:bodyPr/>
        <a:lstStyle/>
        <a:p>
          <a:endParaRPr lang="es-CO"/>
        </a:p>
      </dgm:t>
    </dgm:pt>
    <dgm:pt modelId="{DF1902B8-286F-4CAC-A985-72EBE81F998A}" type="sibTrans" cxnId="{8BB1582E-F116-4519-B267-9B903B116DE7}">
      <dgm:prSet/>
      <dgm:spPr/>
      <dgm:t>
        <a:bodyPr/>
        <a:lstStyle/>
        <a:p>
          <a:endParaRPr lang="es-CO"/>
        </a:p>
      </dgm:t>
    </dgm:pt>
    <dgm:pt modelId="{A74FE73E-A39E-4E3D-8E91-4BF08C9BDB36}">
      <dgm:prSet/>
      <dgm:spPr>
        <a:solidFill>
          <a:schemeClr val="accent4">
            <a:lumMod val="75000"/>
          </a:schemeClr>
        </a:solidFill>
      </dgm:spPr>
      <dgm:t>
        <a:bodyPr/>
        <a:lstStyle/>
        <a:p>
          <a:r>
            <a:rPr lang="en-US" b="1" dirty="0"/>
            <a:t>How is access separated between agents, administrators and background jobs?</a:t>
          </a:r>
        </a:p>
        <a:p>
          <a:br>
            <a:rPr lang="en-US" dirty="0"/>
          </a:br>
          <a:r>
            <a:rPr lang="en-US" dirty="0"/>
            <a:t>Conceptually each group has different scopes (read-only, management, technical jobs), but there is no explicit mapping from those business roles to concrete IAM and database permissions.</a:t>
          </a:r>
          <a:endParaRPr lang="es-CO" dirty="0"/>
        </a:p>
      </dgm:t>
    </dgm:pt>
    <dgm:pt modelId="{A9B788D5-5A51-44EC-9476-A0E42C7BC3AA}" type="parTrans" cxnId="{5703F00C-C44C-4891-AF7B-915FD061CDEC}">
      <dgm:prSet/>
      <dgm:spPr/>
      <dgm:t>
        <a:bodyPr/>
        <a:lstStyle/>
        <a:p>
          <a:endParaRPr lang="es-CO"/>
        </a:p>
      </dgm:t>
    </dgm:pt>
    <dgm:pt modelId="{BE572D7D-F2E4-46AD-AFAF-4F1C15A77FC3}" type="sibTrans" cxnId="{5703F00C-C44C-4891-AF7B-915FD061CDEC}">
      <dgm:prSet/>
      <dgm:spPr/>
      <dgm:t>
        <a:bodyPr/>
        <a:lstStyle/>
        <a:p>
          <a:endParaRPr lang="es-CO"/>
        </a:p>
      </dgm:t>
    </dgm:pt>
    <dgm:pt modelId="{E52B0C57-3107-4BC6-8557-35D9C688DD7B}">
      <dgm:prSet/>
      <dgm:spPr>
        <a:solidFill>
          <a:schemeClr val="accent4">
            <a:lumMod val="75000"/>
          </a:schemeClr>
        </a:solidFill>
      </dgm:spPr>
      <dgm:t>
        <a:bodyPr/>
        <a:lstStyle/>
        <a:p>
          <a:r>
            <a:rPr lang="en-US" b="1" dirty="0"/>
            <a:t>How is sensitive data protected at rest?</a:t>
          </a:r>
        </a:p>
        <a:p>
          <a:br>
            <a:rPr lang="en-US" dirty="0"/>
          </a:br>
          <a:r>
            <a:rPr lang="en-US" dirty="0"/>
            <a:t>All storage is expected to use KMS encryption, although the design does not specify key rotation, distinct keys per zone, or who is allowed to decrypt which datasets.</a:t>
          </a:r>
          <a:endParaRPr lang="es-CO" dirty="0"/>
        </a:p>
      </dgm:t>
    </dgm:pt>
    <dgm:pt modelId="{48AC7B40-7298-47DD-AF45-FE3DA20B5B66}" type="parTrans" cxnId="{D9ADC5D1-D2A8-4AFB-9234-A4C4F5D94F47}">
      <dgm:prSet/>
      <dgm:spPr/>
      <dgm:t>
        <a:bodyPr/>
        <a:lstStyle/>
        <a:p>
          <a:endParaRPr lang="es-CO"/>
        </a:p>
      </dgm:t>
    </dgm:pt>
    <dgm:pt modelId="{139E5342-6604-4EE5-9E9B-936389B45043}" type="sibTrans" cxnId="{D9ADC5D1-D2A8-4AFB-9234-A4C4F5D94F47}">
      <dgm:prSet/>
      <dgm:spPr/>
      <dgm:t>
        <a:bodyPr/>
        <a:lstStyle/>
        <a:p>
          <a:endParaRPr lang="es-CO"/>
        </a:p>
      </dgm:t>
    </dgm:pt>
    <dgm:pt modelId="{478693B8-78B3-47C9-BFF3-F755C0DE4E4B}">
      <dgm:prSet/>
      <dgm:spPr>
        <a:solidFill>
          <a:schemeClr val="accent4">
            <a:lumMod val="75000"/>
          </a:schemeClr>
        </a:solidFill>
      </dgm:spPr>
      <dgm:t>
        <a:bodyPr/>
        <a:lstStyle/>
        <a:p>
          <a:r>
            <a:rPr lang="en-US" b="1" dirty="0"/>
            <a:t>How is sensitive data protected in transit and before it reaches the LLM?</a:t>
          </a:r>
        </a:p>
        <a:p>
          <a:br>
            <a:rPr lang="en-US" dirty="0"/>
          </a:br>
          <a:r>
            <a:rPr lang="en-US" dirty="0"/>
            <a:t>Traffic should use TLS and transcripts should be masked before calling Bedrock, but the pipeline is missing precise PII-detection rules and guarantees that sensitive fields never leak into logs or traces.</a:t>
          </a:r>
          <a:endParaRPr lang="es-CO" dirty="0"/>
        </a:p>
      </dgm:t>
    </dgm:pt>
    <dgm:pt modelId="{F0D671B4-7F09-4F89-9083-33FF3A2FCFF7}" type="parTrans" cxnId="{39489ACD-7CB2-40B7-A198-190921178B33}">
      <dgm:prSet/>
      <dgm:spPr/>
      <dgm:t>
        <a:bodyPr/>
        <a:lstStyle/>
        <a:p>
          <a:endParaRPr lang="es-CO"/>
        </a:p>
      </dgm:t>
    </dgm:pt>
    <dgm:pt modelId="{5E206688-D228-410A-91AE-739FED2EC324}" type="sibTrans" cxnId="{39489ACD-7CB2-40B7-A198-190921178B33}">
      <dgm:prSet/>
      <dgm:spPr/>
      <dgm:t>
        <a:bodyPr/>
        <a:lstStyle/>
        <a:p>
          <a:endParaRPr lang="es-CO"/>
        </a:p>
      </dgm:t>
    </dgm:pt>
    <dgm:pt modelId="{F508B3A8-623C-4FAC-9DC2-B0DAB3E6F04A}">
      <dgm:prSet/>
      <dgm:spPr>
        <a:solidFill>
          <a:schemeClr val="accent4">
            <a:lumMod val="75000"/>
          </a:schemeClr>
        </a:solidFill>
      </dgm:spPr>
      <dgm:t>
        <a:bodyPr/>
        <a:lstStyle/>
        <a:p>
          <a:r>
            <a:rPr lang="en-US" b="1" dirty="0"/>
            <a:t>How do we observe and trace the flow from S3 through Lambda and the LLM to the database?</a:t>
          </a:r>
        </a:p>
        <a:p>
          <a:br>
            <a:rPr lang="en-US" dirty="0"/>
          </a:br>
          <a:r>
            <a:rPr lang="en-US" dirty="0"/>
            <a:t>CloudWatch logs, metrics and tracing are planned, yet the architecture does not enforce a common correlation id or define SLIs/SLOs, so true end-to-end visibility is not fully assured.</a:t>
          </a:r>
          <a:endParaRPr lang="es-CO" dirty="0"/>
        </a:p>
      </dgm:t>
    </dgm:pt>
    <dgm:pt modelId="{887FD9A0-D33A-444E-A33B-E58D414B53DA}" type="parTrans" cxnId="{9F5A9345-3C39-4DD5-980D-438BDC9D5DB0}">
      <dgm:prSet/>
      <dgm:spPr/>
      <dgm:t>
        <a:bodyPr/>
        <a:lstStyle/>
        <a:p>
          <a:endParaRPr lang="es-CO"/>
        </a:p>
      </dgm:t>
    </dgm:pt>
    <dgm:pt modelId="{B998F4FD-D027-4408-A680-28EA0EB010D5}" type="sibTrans" cxnId="{9F5A9345-3C39-4DD5-980D-438BDC9D5DB0}">
      <dgm:prSet/>
      <dgm:spPr/>
      <dgm:t>
        <a:bodyPr/>
        <a:lstStyle/>
        <a:p>
          <a:endParaRPr lang="es-CO"/>
        </a:p>
      </dgm:t>
    </dgm:pt>
    <dgm:pt modelId="{83A911FA-7981-4AD0-A25F-34A0DFF428FC}">
      <dgm:prSet/>
      <dgm:spPr>
        <a:solidFill>
          <a:schemeClr val="accent4">
            <a:lumMod val="75000"/>
          </a:schemeClr>
        </a:solidFill>
      </dgm:spPr>
      <dgm:t>
        <a:bodyPr/>
        <a:lstStyle/>
        <a:p>
          <a:r>
            <a:rPr lang="en-US" b="1" dirty="0"/>
            <a:t>How do we detect and handle failure</a:t>
          </a:r>
        </a:p>
        <a:p>
          <a:r>
            <a:rPr lang="en-US" b="1" dirty="0"/>
            <a:t>s in the streaming pipeline?</a:t>
          </a:r>
          <a:br>
            <a:rPr lang="en-US" dirty="0"/>
          </a:br>
          <a:r>
            <a:rPr lang="en-US" dirty="0"/>
            <a:t>Failed events are routed to an SQS dead-letter queue with retries and alerts, but the strategy does not distinguish transient issues from permanent “poison” messages or describe clear remediation rules.</a:t>
          </a:r>
          <a:endParaRPr lang="es-CO" dirty="0"/>
        </a:p>
      </dgm:t>
    </dgm:pt>
    <dgm:pt modelId="{0D1CAA69-A304-4704-AB75-07607746F596}" type="parTrans" cxnId="{C4197A24-6C4D-4687-BE96-9B30DDE10F4A}">
      <dgm:prSet/>
      <dgm:spPr/>
      <dgm:t>
        <a:bodyPr/>
        <a:lstStyle/>
        <a:p>
          <a:endParaRPr lang="es-CO"/>
        </a:p>
      </dgm:t>
    </dgm:pt>
    <dgm:pt modelId="{D608CC41-B59B-45D0-B7CF-F9A06D63E995}" type="sibTrans" cxnId="{C4197A24-6C4D-4687-BE96-9B30DDE10F4A}">
      <dgm:prSet/>
      <dgm:spPr/>
      <dgm:t>
        <a:bodyPr/>
        <a:lstStyle/>
        <a:p>
          <a:endParaRPr lang="es-CO"/>
        </a:p>
      </dgm:t>
    </dgm:pt>
    <dgm:pt modelId="{B0673466-94B2-47D3-87A9-D28DF39A6570}">
      <dgm:prSet/>
      <dgm:spPr>
        <a:solidFill>
          <a:schemeClr val="accent4">
            <a:lumMod val="75000"/>
          </a:schemeClr>
        </a:solidFill>
      </dgm:spPr>
      <dgm:t>
        <a:bodyPr/>
        <a:lstStyle/>
        <a:p>
          <a:r>
            <a:rPr lang="en-US" b="1" dirty="0"/>
            <a:t>How do we reprocess interactions that could not be enriched initially?</a:t>
          </a:r>
        </a:p>
        <a:p>
          <a:br>
            <a:rPr lang="en-US" dirty="0"/>
          </a:br>
          <a:r>
            <a:rPr lang="en-US" dirty="0"/>
            <a:t>Batch jobs can replay events from DLQs or S3 to attempt enrichment again, although the design still lacks limits on retries, controls against duplicates and an audit trail for irrecoverable records.</a:t>
          </a:r>
          <a:endParaRPr lang="es-CO" dirty="0"/>
        </a:p>
      </dgm:t>
    </dgm:pt>
    <dgm:pt modelId="{5BF74AAD-E26E-4132-A222-7B2FBB7AEE7B}" type="parTrans" cxnId="{8A629CD0-7334-4F1C-9526-F43099CFF72A}">
      <dgm:prSet/>
      <dgm:spPr/>
      <dgm:t>
        <a:bodyPr/>
        <a:lstStyle/>
        <a:p>
          <a:endParaRPr lang="es-CO"/>
        </a:p>
      </dgm:t>
    </dgm:pt>
    <dgm:pt modelId="{7BD3465D-FF6A-45D1-BA89-16DC1B3DCB29}" type="sibTrans" cxnId="{8A629CD0-7334-4F1C-9526-F43099CFF72A}">
      <dgm:prSet/>
      <dgm:spPr/>
      <dgm:t>
        <a:bodyPr/>
        <a:lstStyle/>
        <a:p>
          <a:endParaRPr lang="es-CO"/>
        </a:p>
      </dgm:t>
    </dgm:pt>
    <dgm:pt modelId="{E6E59D67-56DF-42DD-A07A-18F9FD4F0C06}" type="pres">
      <dgm:prSet presAssocID="{2DC1C7C1-54FE-4551-96F5-ACF0437CCF57}" presName="diagram" presStyleCnt="0">
        <dgm:presLayoutVars>
          <dgm:dir/>
          <dgm:resizeHandles val="exact"/>
        </dgm:presLayoutVars>
      </dgm:prSet>
      <dgm:spPr/>
    </dgm:pt>
    <dgm:pt modelId="{38CBE406-CAEA-4B16-B303-242AFEBCD371}" type="pres">
      <dgm:prSet presAssocID="{C852CDDF-68D0-4BD3-A97D-BC19C4B549F5}" presName="node" presStyleLbl="node1" presStyleIdx="0" presStyleCnt="8">
        <dgm:presLayoutVars>
          <dgm:bulletEnabled val="1"/>
        </dgm:presLayoutVars>
      </dgm:prSet>
      <dgm:spPr/>
    </dgm:pt>
    <dgm:pt modelId="{EAA5C8C9-BD19-438B-9DDB-DF727C6095BE}" type="pres">
      <dgm:prSet presAssocID="{03F21AAF-1F87-44E2-8A1F-6C24CC03F1FE}" presName="sibTrans" presStyleCnt="0"/>
      <dgm:spPr/>
    </dgm:pt>
    <dgm:pt modelId="{34DEC135-869F-491D-916B-4D6A2A104F6A}" type="pres">
      <dgm:prSet presAssocID="{531F22CB-B0E7-4A1A-8C8C-4BE208153EFA}" presName="node" presStyleLbl="node1" presStyleIdx="1" presStyleCnt="8">
        <dgm:presLayoutVars>
          <dgm:bulletEnabled val="1"/>
        </dgm:presLayoutVars>
      </dgm:prSet>
      <dgm:spPr/>
    </dgm:pt>
    <dgm:pt modelId="{A61CD351-D2D9-4973-8618-987370208C25}" type="pres">
      <dgm:prSet presAssocID="{DF1902B8-286F-4CAC-A985-72EBE81F998A}" presName="sibTrans" presStyleCnt="0"/>
      <dgm:spPr/>
    </dgm:pt>
    <dgm:pt modelId="{BDA91B48-9292-49BF-8126-60483B22D308}" type="pres">
      <dgm:prSet presAssocID="{A74FE73E-A39E-4E3D-8E91-4BF08C9BDB36}" presName="node" presStyleLbl="node1" presStyleIdx="2" presStyleCnt="8">
        <dgm:presLayoutVars>
          <dgm:bulletEnabled val="1"/>
        </dgm:presLayoutVars>
      </dgm:prSet>
      <dgm:spPr/>
    </dgm:pt>
    <dgm:pt modelId="{D8C3301C-C0EC-45DF-B741-B74A1B2993DA}" type="pres">
      <dgm:prSet presAssocID="{BE572D7D-F2E4-46AD-AFAF-4F1C15A77FC3}" presName="sibTrans" presStyleCnt="0"/>
      <dgm:spPr/>
    </dgm:pt>
    <dgm:pt modelId="{2B6D31AD-94D8-4518-8C86-64737B9B37CD}" type="pres">
      <dgm:prSet presAssocID="{E52B0C57-3107-4BC6-8557-35D9C688DD7B}" presName="node" presStyleLbl="node1" presStyleIdx="3" presStyleCnt="8">
        <dgm:presLayoutVars>
          <dgm:bulletEnabled val="1"/>
        </dgm:presLayoutVars>
      </dgm:prSet>
      <dgm:spPr/>
    </dgm:pt>
    <dgm:pt modelId="{A15E4097-DA92-4771-A597-D5F370F3ACEA}" type="pres">
      <dgm:prSet presAssocID="{139E5342-6604-4EE5-9E9B-936389B45043}" presName="sibTrans" presStyleCnt="0"/>
      <dgm:spPr/>
    </dgm:pt>
    <dgm:pt modelId="{205BB7E6-F67D-4FED-9EE4-8460F3922987}" type="pres">
      <dgm:prSet presAssocID="{478693B8-78B3-47C9-BFF3-F755C0DE4E4B}" presName="node" presStyleLbl="node1" presStyleIdx="4" presStyleCnt="8">
        <dgm:presLayoutVars>
          <dgm:bulletEnabled val="1"/>
        </dgm:presLayoutVars>
      </dgm:prSet>
      <dgm:spPr/>
    </dgm:pt>
    <dgm:pt modelId="{B02569EA-6635-46E4-9E17-F27B0FD4FCA4}" type="pres">
      <dgm:prSet presAssocID="{5E206688-D228-410A-91AE-739FED2EC324}" presName="sibTrans" presStyleCnt="0"/>
      <dgm:spPr/>
    </dgm:pt>
    <dgm:pt modelId="{CA4C21AF-D2E3-4C5D-992B-083432B379BA}" type="pres">
      <dgm:prSet presAssocID="{F508B3A8-623C-4FAC-9DC2-B0DAB3E6F04A}" presName="node" presStyleLbl="node1" presStyleIdx="5" presStyleCnt="8">
        <dgm:presLayoutVars>
          <dgm:bulletEnabled val="1"/>
        </dgm:presLayoutVars>
      </dgm:prSet>
      <dgm:spPr/>
    </dgm:pt>
    <dgm:pt modelId="{39BE5E42-0643-4DE8-A176-3311E7D7AC84}" type="pres">
      <dgm:prSet presAssocID="{B998F4FD-D027-4408-A680-28EA0EB010D5}" presName="sibTrans" presStyleCnt="0"/>
      <dgm:spPr/>
    </dgm:pt>
    <dgm:pt modelId="{39038627-20CF-484B-8402-FE37A99A32A2}" type="pres">
      <dgm:prSet presAssocID="{83A911FA-7981-4AD0-A25F-34A0DFF428FC}" presName="node" presStyleLbl="node1" presStyleIdx="6" presStyleCnt="8">
        <dgm:presLayoutVars>
          <dgm:bulletEnabled val="1"/>
        </dgm:presLayoutVars>
      </dgm:prSet>
      <dgm:spPr/>
    </dgm:pt>
    <dgm:pt modelId="{90120F18-946D-4B46-B482-54BD1A1FF1A8}" type="pres">
      <dgm:prSet presAssocID="{D608CC41-B59B-45D0-B7CF-F9A06D63E995}" presName="sibTrans" presStyleCnt="0"/>
      <dgm:spPr/>
    </dgm:pt>
    <dgm:pt modelId="{5A07EC08-6C8F-4DA0-9057-1DAA199651B7}" type="pres">
      <dgm:prSet presAssocID="{B0673466-94B2-47D3-87A9-D28DF39A6570}" presName="node" presStyleLbl="node1" presStyleIdx="7" presStyleCnt="8">
        <dgm:presLayoutVars>
          <dgm:bulletEnabled val="1"/>
        </dgm:presLayoutVars>
      </dgm:prSet>
      <dgm:spPr/>
    </dgm:pt>
  </dgm:ptLst>
  <dgm:cxnLst>
    <dgm:cxn modelId="{5703F00C-C44C-4891-AF7B-915FD061CDEC}" srcId="{2DC1C7C1-54FE-4551-96F5-ACF0437CCF57}" destId="{A74FE73E-A39E-4E3D-8E91-4BF08C9BDB36}" srcOrd="2" destOrd="0" parTransId="{A9B788D5-5A51-44EC-9476-A0E42C7BC3AA}" sibTransId="{BE572D7D-F2E4-46AD-AFAF-4F1C15A77FC3}"/>
    <dgm:cxn modelId="{C4197A24-6C4D-4687-BE96-9B30DDE10F4A}" srcId="{2DC1C7C1-54FE-4551-96F5-ACF0437CCF57}" destId="{83A911FA-7981-4AD0-A25F-34A0DFF428FC}" srcOrd="6" destOrd="0" parTransId="{0D1CAA69-A304-4704-AB75-07607746F596}" sibTransId="{D608CC41-B59B-45D0-B7CF-F9A06D63E995}"/>
    <dgm:cxn modelId="{1964252A-E70E-4F82-905B-B5960658BBD5}" type="presOf" srcId="{2DC1C7C1-54FE-4551-96F5-ACF0437CCF57}" destId="{E6E59D67-56DF-42DD-A07A-18F9FD4F0C06}" srcOrd="0" destOrd="0" presId="urn:microsoft.com/office/officeart/2005/8/layout/default"/>
    <dgm:cxn modelId="{8BB1582E-F116-4519-B267-9B903B116DE7}" srcId="{2DC1C7C1-54FE-4551-96F5-ACF0437CCF57}" destId="{531F22CB-B0E7-4A1A-8C8C-4BE208153EFA}" srcOrd="1" destOrd="0" parTransId="{C526B4A2-1240-4806-B436-05CA7F548770}" sibTransId="{DF1902B8-286F-4CAC-A985-72EBE81F998A}"/>
    <dgm:cxn modelId="{F8B9835F-538D-4E20-945E-F291223ECA3E}" type="presOf" srcId="{531F22CB-B0E7-4A1A-8C8C-4BE208153EFA}" destId="{34DEC135-869F-491D-916B-4D6A2A104F6A}" srcOrd="0" destOrd="0" presId="urn:microsoft.com/office/officeart/2005/8/layout/default"/>
    <dgm:cxn modelId="{6CE04F61-D702-4EA8-82DC-D9A2354C3923}" type="presOf" srcId="{A74FE73E-A39E-4E3D-8E91-4BF08C9BDB36}" destId="{BDA91B48-9292-49BF-8126-60483B22D308}" srcOrd="0" destOrd="0" presId="urn:microsoft.com/office/officeart/2005/8/layout/default"/>
    <dgm:cxn modelId="{73B1A841-FA13-43AE-8732-99400E8F4DE4}" type="presOf" srcId="{B0673466-94B2-47D3-87A9-D28DF39A6570}" destId="{5A07EC08-6C8F-4DA0-9057-1DAA199651B7}" srcOrd="0" destOrd="0" presId="urn:microsoft.com/office/officeart/2005/8/layout/default"/>
    <dgm:cxn modelId="{9F5A9345-3C39-4DD5-980D-438BDC9D5DB0}" srcId="{2DC1C7C1-54FE-4551-96F5-ACF0437CCF57}" destId="{F508B3A8-623C-4FAC-9DC2-B0DAB3E6F04A}" srcOrd="5" destOrd="0" parTransId="{887FD9A0-D33A-444E-A33B-E58D414B53DA}" sibTransId="{B998F4FD-D027-4408-A680-28EA0EB010D5}"/>
    <dgm:cxn modelId="{A9549068-0DA9-4B59-B311-6C66A1DD00ED}" srcId="{2DC1C7C1-54FE-4551-96F5-ACF0437CCF57}" destId="{C852CDDF-68D0-4BD3-A97D-BC19C4B549F5}" srcOrd="0" destOrd="0" parTransId="{967F14CF-13C8-4343-A663-B90293D4FFD2}" sibTransId="{03F21AAF-1F87-44E2-8A1F-6C24CC03F1FE}"/>
    <dgm:cxn modelId="{3E996C73-4A72-43F3-AAAD-2C08A63DE0F1}" type="presOf" srcId="{E52B0C57-3107-4BC6-8557-35D9C688DD7B}" destId="{2B6D31AD-94D8-4518-8C86-64737B9B37CD}" srcOrd="0" destOrd="0" presId="urn:microsoft.com/office/officeart/2005/8/layout/default"/>
    <dgm:cxn modelId="{BF1720A0-5052-4B13-B3CF-E302FCEBB608}" type="presOf" srcId="{83A911FA-7981-4AD0-A25F-34A0DFF428FC}" destId="{39038627-20CF-484B-8402-FE37A99A32A2}" srcOrd="0" destOrd="0" presId="urn:microsoft.com/office/officeart/2005/8/layout/default"/>
    <dgm:cxn modelId="{39489ACD-7CB2-40B7-A198-190921178B33}" srcId="{2DC1C7C1-54FE-4551-96F5-ACF0437CCF57}" destId="{478693B8-78B3-47C9-BFF3-F755C0DE4E4B}" srcOrd="4" destOrd="0" parTransId="{F0D671B4-7F09-4F89-9083-33FF3A2FCFF7}" sibTransId="{5E206688-D228-410A-91AE-739FED2EC324}"/>
    <dgm:cxn modelId="{8A629CD0-7334-4F1C-9526-F43099CFF72A}" srcId="{2DC1C7C1-54FE-4551-96F5-ACF0437CCF57}" destId="{B0673466-94B2-47D3-87A9-D28DF39A6570}" srcOrd="7" destOrd="0" parTransId="{5BF74AAD-E26E-4132-A222-7B2FBB7AEE7B}" sibTransId="{7BD3465D-FF6A-45D1-BA89-16DC1B3DCB29}"/>
    <dgm:cxn modelId="{D9ADC5D1-D2A8-4AFB-9234-A4C4F5D94F47}" srcId="{2DC1C7C1-54FE-4551-96F5-ACF0437CCF57}" destId="{E52B0C57-3107-4BC6-8557-35D9C688DD7B}" srcOrd="3" destOrd="0" parTransId="{48AC7B40-7298-47DD-AF45-FE3DA20B5B66}" sibTransId="{139E5342-6604-4EE5-9E9B-936389B45043}"/>
    <dgm:cxn modelId="{64701ADC-94C1-4F2A-A857-0AE9F29A9570}" type="presOf" srcId="{478693B8-78B3-47C9-BFF3-F755C0DE4E4B}" destId="{205BB7E6-F67D-4FED-9EE4-8460F3922987}" srcOrd="0" destOrd="0" presId="urn:microsoft.com/office/officeart/2005/8/layout/default"/>
    <dgm:cxn modelId="{A661C9E7-A596-4F61-BE60-CB096705C996}" type="presOf" srcId="{F508B3A8-623C-4FAC-9DC2-B0DAB3E6F04A}" destId="{CA4C21AF-D2E3-4C5D-992B-083432B379BA}" srcOrd="0" destOrd="0" presId="urn:microsoft.com/office/officeart/2005/8/layout/default"/>
    <dgm:cxn modelId="{F87D45EB-7514-49B9-A966-0103F1E0EF91}" type="presOf" srcId="{C852CDDF-68D0-4BD3-A97D-BC19C4B549F5}" destId="{38CBE406-CAEA-4B16-B303-242AFEBCD371}" srcOrd="0" destOrd="0" presId="urn:microsoft.com/office/officeart/2005/8/layout/default"/>
    <dgm:cxn modelId="{416E091C-BA43-4582-830D-D6A5FB5A25B7}" type="presParOf" srcId="{E6E59D67-56DF-42DD-A07A-18F9FD4F0C06}" destId="{38CBE406-CAEA-4B16-B303-242AFEBCD371}" srcOrd="0" destOrd="0" presId="urn:microsoft.com/office/officeart/2005/8/layout/default"/>
    <dgm:cxn modelId="{1E35D8BF-6046-4C45-B21D-3515E548153E}" type="presParOf" srcId="{E6E59D67-56DF-42DD-A07A-18F9FD4F0C06}" destId="{EAA5C8C9-BD19-438B-9DDB-DF727C6095BE}" srcOrd="1" destOrd="0" presId="urn:microsoft.com/office/officeart/2005/8/layout/default"/>
    <dgm:cxn modelId="{205F8817-58CF-4C23-B8E8-BF651E295C97}" type="presParOf" srcId="{E6E59D67-56DF-42DD-A07A-18F9FD4F0C06}" destId="{34DEC135-869F-491D-916B-4D6A2A104F6A}" srcOrd="2" destOrd="0" presId="urn:microsoft.com/office/officeart/2005/8/layout/default"/>
    <dgm:cxn modelId="{D47D02B5-B4F8-4762-955B-831C10C13F0C}" type="presParOf" srcId="{E6E59D67-56DF-42DD-A07A-18F9FD4F0C06}" destId="{A61CD351-D2D9-4973-8618-987370208C25}" srcOrd="3" destOrd="0" presId="urn:microsoft.com/office/officeart/2005/8/layout/default"/>
    <dgm:cxn modelId="{F7774E86-1A4E-45A0-AC0C-C6D5E6D827E5}" type="presParOf" srcId="{E6E59D67-56DF-42DD-A07A-18F9FD4F0C06}" destId="{BDA91B48-9292-49BF-8126-60483B22D308}" srcOrd="4" destOrd="0" presId="urn:microsoft.com/office/officeart/2005/8/layout/default"/>
    <dgm:cxn modelId="{6E4035C0-763A-4118-BD8E-0052D4369957}" type="presParOf" srcId="{E6E59D67-56DF-42DD-A07A-18F9FD4F0C06}" destId="{D8C3301C-C0EC-45DF-B741-B74A1B2993DA}" srcOrd="5" destOrd="0" presId="urn:microsoft.com/office/officeart/2005/8/layout/default"/>
    <dgm:cxn modelId="{3508D7AD-FA03-4283-BDB1-DD752C3BFF99}" type="presParOf" srcId="{E6E59D67-56DF-42DD-A07A-18F9FD4F0C06}" destId="{2B6D31AD-94D8-4518-8C86-64737B9B37CD}" srcOrd="6" destOrd="0" presId="urn:microsoft.com/office/officeart/2005/8/layout/default"/>
    <dgm:cxn modelId="{8FE138D8-B086-4236-9B7E-472D594C9661}" type="presParOf" srcId="{E6E59D67-56DF-42DD-A07A-18F9FD4F0C06}" destId="{A15E4097-DA92-4771-A597-D5F370F3ACEA}" srcOrd="7" destOrd="0" presId="urn:microsoft.com/office/officeart/2005/8/layout/default"/>
    <dgm:cxn modelId="{9FC66840-8E6E-4B63-98A3-1DB5DFBD3419}" type="presParOf" srcId="{E6E59D67-56DF-42DD-A07A-18F9FD4F0C06}" destId="{205BB7E6-F67D-4FED-9EE4-8460F3922987}" srcOrd="8" destOrd="0" presId="urn:microsoft.com/office/officeart/2005/8/layout/default"/>
    <dgm:cxn modelId="{0C2631D2-24A9-4ABC-94F5-7F8F678E9060}" type="presParOf" srcId="{E6E59D67-56DF-42DD-A07A-18F9FD4F0C06}" destId="{B02569EA-6635-46E4-9E17-F27B0FD4FCA4}" srcOrd="9" destOrd="0" presId="urn:microsoft.com/office/officeart/2005/8/layout/default"/>
    <dgm:cxn modelId="{3CDF845C-5484-4B1E-9504-BF8D27037818}" type="presParOf" srcId="{E6E59D67-56DF-42DD-A07A-18F9FD4F0C06}" destId="{CA4C21AF-D2E3-4C5D-992B-083432B379BA}" srcOrd="10" destOrd="0" presId="urn:microsoft.com/office/officeart/2005/8/layout/default"/>
    <dgm:cxn modelId="{73DB3436-BCD1-4D78-9B6B-206022AEC00B}" type="presParOf" srcId="{E6E59D67-56DF-42DD-A07A-18F9FD4F0C06}" destId="{39BE5E42-0643-4DE8-A176-3311E7D7AC84}" srcOrd="11" destOrd="0" presId="urn:microsoft.com/office/officeart/2005/8/layout/default"/>
    <dgm:cxn modelId="{425B0E33-20DC-4BE3-B223-3701D816215B}" type="presParOf" srcId="{E6E59D67-56DF-42DD-A07A-18F9FD4F0C06}" destId="{39038627-20CF-484B-8402-FE37A99A32A2}" srcOrd="12" destOrd="0" presId="urn:microsoft.com/office/officeart/2005/8/layout/default"/>
    <dgm:cxn modelId="{1D79A564-0BAE-4CE0-9077-4CD693803367}" type="presParOf" srcId="{E6E59D67-56DF-42DD-A07A-18F9FD4F0C06}" destId="{90120F18-946D-4B46-B482-54BD1A1FF1A8}" srcOrd="13" destOrd="0" presId="urn:microsoft.com/office/officeart/2005/8/layout/default"/>
    <dgm:cxn modelId="{FB5E5620-37B5-4C6B-8808-3161AB79147A}" type="presParOf" srcId="{E6E59D67-56DF-42DD-A07A-18F9FD4F0C06}" destId="{5A07EC08-6C8F-4DA0-9057-1DAA199651B7}"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EA78C-6516-42D0-BF5C-818EF3C56525}">
      <dsp:nvSpPr>
        <dsp:cNvPr id="0" name=""/>
        <dsp:cNvSpPr/>
      </dsp:nvSpPr>
      <dsp:spPr>
        <a:xfrm>
          <a:off x="3353876" y="0"/>
          <a:ext cx="5235523" cy="1271719"/>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The objective of the system is to provide an </a:t>
          </a:r>
          <a:r>
            <a:rPr lang="en-US" sz="1500" b="1" kern="1200" dirty="0"/>
            <a:t>AWS-based platform</a:t>
          </a:r>
          <a:r>
            <a:rPr lang="en-US" sz="1500" kern="1200" dirty="0"/>
            <a:t> that ingests Customer Care transcripts (voice and chat), processes them into </a:t>
          </a:r>
          <a:r>
            <a:rPr lang="en-US" sz="1500" b="1" kern="1200" dirty="0"/>
            <a:t>normalized, structured interaction data</a:t>
          </a:r>
          <a:r>
            <a:rPr lang="en-US" sz="1500" kern="1200" dirty="0"/>
            <a:t>, and enriches this data using </a:t>
          </a:r>
          <a:r>
            <a:rPr lang="en-US" sz="1500" b="1" kern="1200" dirty="0"/>
            <a:t>Generative AI</a:t>
          </a:r>
          <a:r>
            <a:rPr lang="en-US" sz="1500" kern="1200" dirty="0"/>
            <a:t> (GenAI).</a:t>
          </a:r>
          <a:br>
            <a:rPr lang="en-US" sz="1500" kern="1200" dirty="0"/>
          </a:br>
          <a:endParaRPr lang="es-CO" sz="1500" kern="1200" dirty="0"/>
        </a:p>
      </dsp:txBody>
      <dsp:txXfrm>
        <a:off x="3415956" y="62080"/>
        <a:ext cx="5111363" cy="1147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67FF8-9D84-4E8D-9DD8-F3FE55875FC0}">
      <dsp:nvSpPr>
        <dsp:cNvPr id="0" name=""/>
        <dsp:cNvSpPr/>
      </dsp:nvSpPr>
      <dsp:spPr>
        <a:xfrm>
          <a:off x="4477" y="691428"/>
          <a:ext cx="2404933" cy="120246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Centralize transcripts from multiple contact center solutions.</a:t>
          </a:r>
          <a:endParaRPr lang="es-CO" sz="1500" kern="1200"/>
        </a:p>
      </dsp:txBody>
      <dsp:txXfrm>
        <a:off x="4477" y="691428"/>
        <a:ext cx="2404933" cy="1202466"/>
      </dsp:txXfrm>
    </dsp:sp>
    <dsp:sp modelId="{FD967769-7D6D-4A99-B85B-3703437F86B5}">
      <dsp:nvSpPr>
        <dsp:cNvPr id="0" name=""/>
        <dsp:cNvSpPr/>
      </dsp:nvSpPr>
      <dsp:spPr>
        <a:xfrm>
          <a:off x="2914447" y="691428"/>
          <a:ext cx="2672170" cy="120246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Extract key fields such as intent, reason for contact, resolution, sentiment, product, and next best action using GenAI.</a:t>
          </a:r>
          <a:endParaRPr lang="es-CO" sz="1500" kern="1200" dirty="0"/>
        </a:p>
      </dsp:txBody>
      <dsp:txXfrm>
        <a:off x="2914447" y="691428"/>
        <a:ext cx="2672170" cy="1202466"/>
      </dsp:txXfrm>
    </dsp:sp>
    <dsp:sp modelId="{F86A8F1D-BACC-424E-AC54-D6CE3BC4555D}">
      <dsp:nvSpPr>
        <dsp:cNvPr id="0" name=""/>
        <dsp:cNvSpPr/>
      </dsp:nvSpPr>
      <dsp:spPr>
        <a:xfrm>
          <a:off x="6091653" y="691428"/>
          <a:ext cx="2404933" cy="120246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Make the enriched interaction history easily consumable by downstream systems (CRM, analytics, reporting, and operations tools).</a:t>
          </a:r>
          <a:endParaRPr lang="es-CO" sz="1500" kern="1200" dirty="0"/>
        </a:p>
      </dsp:txBody>
      <dsp:txXfrm>
        <a:off x="6091653" y="691428"/>
        <a:ext cx="2404933" cy="1202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C75B3-8148-4FBD-B245-692663D80215}">
      <dsp:nvSpPr>
        <dsp:cNvPr id="0" name=""/>
        <dsp:cNvSpPr/>
      </dsp:nvSpPr>
      <dsp:spPr>
        <a:xfrm>
          <a:off x="0" y="86416"/>
          <a:ext cx="6603021" cy="635602"/>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 </a:t>
          </a:r>
          <a:r>
            <a:rPr lang="en-US" sz="1600" b="1" kern="1200" dirty="0"/>
            <a:t>standardized interaction feed</a:t>
          </a:r>
          <a:r>
            <a:rPr lang="en-US" sz="1600" kern="1200" dirty="0"/>
            <a:t> (API or batch export) with:</a:t>
          </a:r>
          <a:endParaRPr lang="es-CO" sz="1600" kern="1200" dirty="0"/>
        </a:p>
      </dsp:txBody>
      <dsp:txXfrm>
        <a:off x="31028" y="117444"/>
        <a:ext cx="6540965" cy="573546"/>
      </dsp:txXfrm>
    </dsp:sp>
    <dsp:sp modelId="{8C2AFE05-F8B5-419B-8486-D410AF229322}">
      <dsp:nvSpPr>
        <dsp:cNvPr id="0" name=""/>
        <dsp:cNvSpPr/>
      </dsp:nvSpPr>
      <dsp:spPr>
        <a:xfrm>
          <a:off x="0" y="720694"/>
          <a:ext cx="6603021"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646"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Transcript metadata (channel, date, agent, duration, etc.).</a:t>
          </a:r>
          <a:endParaRPr lang="es-CO" sz="1200" kern="1200"/>
        </a:p>
        <a:p>
          <a:pPr marL="114300" lvl="1" indent="-114300" algn="l" defTabSz="533400">
            <a:lnSpc>
              <a:spcPct val="90000"/>
            </a:lnSpc>
            <a:spcBef>
              <a:spcPct val="0"/>
            </a:spcBef>
            <a:spcAft>
              <a:spcPct val="20000"/>
            </a:spcAft>
            <a:buChar char="•"/>
          </a:pPr>
          <a:r>
            <a:rPr lang="en-US" sz="1200" kern="1200"/>
            <a:t>GenAI-derived attributes (intent, resolution status, sentiment, topics, product, effort, etc.).</a:t>
          </a:r>
          <a:endParaRPr lang="es-CO" sz="1200" kern="1200"/>
        </a:p>
      </dsp:txBody>
      <dsp:txXfrm>
        <a:off x="0" y="720694"/>
        <a:ext cx="6603021" cy="414000"/>
      </dsp:txXfrm>
    </dsp:sp>
    <dsp:sp modelId="{B26A1C8E-338B-4AD2-BFCA-B99AE37A8F67}">
      <dsp:nvSpPr>
        <dsp:cNvPr id="0" name=""/>
        <dsp:cNvSpPr/>
      </dsp:nvSpPr>
      <dsp:spPr>
        <a:xfrm>
          <a:off x="0" y="1134694"/>
          <a:ext cx="6603021" cy="635602"/>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Up-to-date timeline of customer interactions</a:t>
          </a:r>
          <a:r>
            <a:rPr lang="en-US" sz="1600" kern="1200"/>
            <a:t>, enabling:</a:t>
          </a:r>
          <a:endParaRPr lang="es-CO" sz="1600" kern="1200"/>
        </a:p>
      </dsp:txBody>
      <dsp:txXfrm>
        <a:off x="31028" y="1165722"/>
        <a:ext cx="6540965" cy="573546"/>
      </dsp:txXfrm>
    </dsp:sp>
    <dsp:sp modelId="{88D1771B-31A5-4F06-8FD5-CED7D28DD970}">
      <dsp:nvSpPr>
        <dsp:cNvPr id="0" name=""/>
        <dsp:cNvSpPr/>
      </dsp:nvSpPr>
      <dsp:spPr>
        <a:xfrm>
          <a:off x="0" y="1770296"/>
          <a:ext cx="6603021"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646"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Better case management and follow-up actions.</a:t>
          </a:r>
          <a:endParaRPr lang="es-CO" sz="1200" kern="1200"/>
        </a:p>
        <a:p>
          <a:pPr marL="114300" lvl="1" indent="-114300" algn="l" defTabSz="533400">
            <a:lnSpc>
              <a:spcPct val="90000"/>
            </a:lnSpc>
            <a:spcBef>
              <a:spcPct val="0"/>
            </a:spcBef>
            <a:spcAft>
              <a:spcPct val="20000"/>
            </a:spcAft>
            <a:buChar char="•"/>
          </a:pPr>
          <a:r>
            <a:rPr lang="en-US" sz="1200" kern="1200"/>
            <a:t>Triggering workflows (create case if no resolution, start NPS survey, etc.).</a:t>
          </a:r>
          <a:endParaRPr lang="es-CO" sz="1200" kern="1200"/>
        </a:p>
      </dsp:txBody>
      <dsp:txXfrm>
        <a:off x="0" y="1770296"/>
        <a:ext cx="6603021" cy="414000"/>
      </dsp:txXfrm>
    </dsp:sp>
    <dsp:sp modelId="{BFF3D709-A19A-4BAD-A10D-5204096E70AA}">
      <dsp:nvSpPr>
        <dsp:cNvPr id="0" name=""/>
        <dsp:cNvSpPr/>
      </dsp:nvSpPr>
      <dsp:spPr>
        <a:xfrm>
          <a:off x="0" y="2184296"/>
          <a:ext cx="6603021" cy="635602"/>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Consistent identifiers</a:t>
          </a:r>
          <a:r>
            <a:rPr lang="en-US" sz="1600" kern="1200" dirty="0"/>
            <a:t> (customer ID, account ID, contact ID) that allow CRM to link interactions to accounts, opportunities, and tickets.</a:t>
          </a:r>
          <a:endParaRPr lang="es-CO" sz="1600" kern="1200" dirty="0"/>
        </a:p>
      </dsp:txBody>
      <dsp:txXfrm>
        <a:off x="31028" y="2215324"/>
        <a:ext cx="6540965" cy="573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403F9-59DE-48C3-81EA-CCDF30D6C2A5}">
      <dsp:nvSpPr>
        <dsp:cNvPr id="0" name=""/>
        <dsp:cNvSpPr/>
      </dsp:nvSpPr>
      <dsp:spPr>
        <a:xfrm>
          <a:off x="0" y="357569"/>
          <a:ext cx="5715000" cy="407745"/>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Intelligent Case Prioritization and Routing</a:t>
          </a:r>
          <a:endParaRPr lang="es-CO" sz="1700" kern="1200"/>
        </a:p>
      </dsp:txBody>
      <dsp:txXfrm>
        <a:off x="19904" y="377473"/>
        <a:ext cx="5675192" cy="367937"/>
      </dsp:txXfrm>
    </dsp:sp>
    <dsp:sp modelId="{0DC6851E-6C74-49E0-8A56-DA4D50A5B6DC}">
      <dsp:nvSpPr>
        <dsp:cNvPr id="0" name=""/>
        <dsp:cNvSpPr/>
      </dsp:nvSpPr>
      <dsp:spPr>
        <a:xfrm>
          <a:off x="0" y="740280"/>
          <a:ext cx="5715000" cy="80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45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kern="1200" dirty="0"/>
            <a:t>Scoring that classifies each case based on urgency, economic impact, and complexity, using AI-enhanced attributes.</a:t>
          </a:r>
          <a:endParaRPr lang="es-CO" sz="1300" b="0" kern="1200" dirty="0"/>
        </a:p>
        <a:p>
          <a:pPr marL="114300" lvl="1" indent="-114300" algn="l" defTabSz="577850">
            <a:lnSpc>
              <a:spcPct val="90000"/>
            </a:lnSpc>
            <a:spcBef>
              <a:spcPct val="0"/>
            </a:spcBef>
            <a:spcAft>
              <a:spcPct val="20000"/>
            </a:spcAft>
            <a:buChar char="•"/>
          </a:pPr>
          <a:r>
            <a:rPr lang="en-US" sz="1300" b="0" kern="1200" dirty="0"/>
            <a:t>Value: Improves SLAs and customer experience by assigning the most critical cases first and routing them to the most appropriate team.</a:t>
          </a:r>
          <a:endParaRPr lang="es-CO" sz="1300" b="0" kern="1200" dirty="0"/>
        </a:p>
      </dsp:txBody>
      <dsp:txXfrm>
        <a:off x="0" y="740280"/>
        <a:ext cx="5715000" cy="809370"/>
      </dsp:txXfrm>
    </dsp:sp>
    <dsp:sp modelId="{9CC25A61-DBC6-421B-8B0F-57FA683C3CC1}">
      <dsp:nvSpPr>
        <dsp:cNvPr id="0" name=""/>
        <dsp:cNvSpPr/>
      </dsp:nvSpPr>
      <dsp:spPr>
        <a:xfrm>
          <a:off x="0" y="1549650"/>
          <a:ext cx="5715000" cy="407745"/>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Customer Health Score 360°</a:t>
          </a:r>
          <a:endParaRPr lang="es-CO" sz="1700" kern="1200"/>
        </a:p>
      </dsp:txBody>
      <dsp:txXfrm>
        <a:off x="19904" y="1569554"/>
        <a:ext cx="5675192" cy="367937"/>
      </dsp:txXfrm>
    </dsp:sp>
    <dsp:sp modelId="{029649E8-5A69-4A67-9C13-AE9A61B33A4E}">
      <dsp:nvSpPr>
        <dsp:cNvPr id="0" name=""/>
        <dsp:cNvSpPr/>
      </dsp:nvSpPr>
      <dsp:spPr>
        <a:xfrm>
          <a:off x="0" y="1957396"/>
          <a:ext cx="5715000" cy="80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45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kern="1200" dirty="0"/>
            <a:t>An index that summarizes customer health in a single number, combining product usage, recent tickets, sentiment, and previous interactions.</a:t>
          </a:r>
          <a:endParaRPr lang="es-CO" sz="1300" b="0" kern="1200" dirty="0"/>
        </a:p>
        <a:p>
          <a:pPr marL="114300" lvl="1" indent="-114300" algn="l" defTabSz="577850">
            <a:lnSpc>
              <a:spcPct val="90000"/>
            </a:lnSpc>
            <a:spcBef>
              <a:spcPct val="0"/>
            </a:spcBef>
            <a:spcAft>
              <a:spcPct val="20000"/>
            </a:spcAft>
            <a:buChar char="•"/>
          </a:pPr>
          <a:r>
            <a:rPr lang="en-US" sz="1300" b="0" kern="1200" dirty="0"/>
            <a:t>Value: Sales, Service, and Marketing in Salesforce have a clear signal to prioritize sales, preventative, or loyalty-focused actions.</a:t>
          </a:r>
          <a:endParaRPr lang="es-CO" sz="1300" b="0" kern="1200" dirty="0"/>
        </a:p>
      </dsp:txBody>
      <dsp:txXfrm>
        <a:off x="0" y="1957396"/>
        <a:ext cx="5715000" cy="809370"/>
      </dsp:txXfrm>
    </dsp:sp>
    <dsp:sp modelId="{B2BA6033-0150-465A-993E-4420AF6E0960}">
      <dsp:nvSpPr>
        <dsp:cNvPr id="0" name=""/>
        <dsp:cNvSpPr/>
      </dsp:nvSpPr>
      <dsp:spPr>
        <a:xfrm>
          <a:off x="0" y="2766766"/>
          <a:ext cx="5715000" cy="407745"/>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Measuring the Impact of Campaigns and Operational Changes</a:t>
          </a:r>
          <a:endParaRPr lang="es-CO" sz="1700" kern="1200"/>
        </a:p>
      </dsp:txBody>
      <dsp:txXfrm>
        <a:off x="19904" y="2786670"/>
        <a:ext cx="5675192" cy="367937"/>
      </dsp:txXfrm>
    </dsp:sp>
    <dsp:sp modelId="{868732BB-F763-491C-AA96-4C9074C10E16}">
      <dsp:nvSpPr>
        <dsp:cNvPr id="0" name=""/>
        <dsp:cNvSpPr/>
      </dsp:nvSpPr>
      <dsp:spPr>
        <a:xfrm>
          <a:off x="0" y="3174511"/>
          <a:ext cx="5715000" cy="1002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451"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b="0" kern="1200" dirty="0"/>
            <a:t>Description: Models and analytics that compare contact patterns and sentiment before and after campaigns, policy changes, or product launches.</a:t>
          </a:r>
          <a:endParaRPr lang="es-CO" sz="1300" b="0" kern="1200" dirty="0"/>
        </a:p>
        <a:p>
          <a:pPr marL="114300" lvl="1" indent="-114300" algn="l" defTabSz="577850">
            <a:lnSpc>
              <a:spcPct val="90000"/>
            </a:lnSpc>
            <a:spcBef>
              <a:spcPct val="0"/>
            </a:spcBef>
            <a:spcAft>
              <a:spcPct val="20000"/>
            </a:spcAft>
            <a:buChar char="•"/>
          </a:pPr>
          <a:r>
            <a:rPr lang="en-US" sz="1300" b="0" kern="1200" dirty="0"/>
            <a:t>Value: Enables teams within Salesforce to see whether initiatives actually reduce contacts, improve satisfaction, or generate new opportunities.</a:t>
          </a:r>
          <a:br>
            <a:rPr lang="en-US" sz="1300" kern="1200" dirty="0"/>
          </a:br>
          <a:endParaRPr lang="es-CO" sz="1300" kern="1200" dirty="0"/>
        </a:p>
      </dsp:txBody>
      <dsp:txXfrm>
        <a:off x="0" y="3174511"/>
        <a:ext cx="5715000" cy="10029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03FEF-9466-4BEB-B70E-5CA1E9508FFD}">
      <dsp:nvSpPr>
        <dsp:cNvPr id="0" name=""/>
        <dsp:cNvSpPr/>
      </dsp:nvSpPr>
      <dsp:spPr>
        <a:xfrm>
          <a:off x="0" y="13879"/>
          <a:ext cx="6800292" cy="595877"/>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Aggregated analytics</a:t>
          </a:r>
          <a:r>
            <a:rPr lang="en-US" sz="1500" kern="1200"/>
            <a:t> on:</a:t>
          </a:r>
          <a:endParaRPr lang="es-CO" sz="1500" kern="1200"/>
        </a:p>
      </dsp:txBody>
      <dsp:txXfrm>
        <a:off x="29088" y="42967"/>
        <a:ext cx="6742116" cy="537701"/>
      </dsp:txXfrm>
    </dsp:sp>
    <dsp:sp modelId="{0464F186-D0CF-40ED-B089-CE4505FD07F2}">
      <dsp:nvSpPr>
        <dsp:cNvPr id="0" name=""/>
        <dsp:cNvSpPr/>
      </dsp:nvSpPr>
      <dsp:spPr>
        <a:xfrm>
          <a:off x="0" y="609756"/>
          <a:ext cx="6800292"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9"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Volume by contact reason, channel, and product.</a:t>
          </a:r>
          <a:endParaRPr lang="es-CO" sz="1200" kern="1200"/>
        </a:p>
        <a:p>
          <a:pPr marL="114300" lvl="1" indent="-114300" algn="l" defTabSz="533400">
            <a:lnSpc>
              <a:spcPct val="90000"/>
            </a:lnSpc>
            <a:spcBef>
              <a:spcPct val="0"/>
            </a:spcBef>
            <a:spcAft>
              <a:spcPct val="20000"/>
            </a:spcAft>
            <a:buChar char="•"/>
          </a:pPr>
          <a:r>
            <a:rPr lang="en-US" sz="1200" kern="1200"/>
            <a:t>First contact resolution, transfer/escallation rates, and handle times.</a:t>
          </a:r>
          <a:endParaRPr lang="es-CO" sz="1200" kern="1200"/>
        </a:p>
        <a:p>
          <a:pPr marL="114300" lvl="1" indent="-114300" algn="l" defTabSz="533400">
            <a:lnSpc>
              <a:spcPct val="90000"/>
            </a:lnSpc>
            <a:spcBef>
              <a:spcPct val="0"/>
            </a:spcBef>
            <a:spcAft>
              <a:spcPct val="20000"/>
            </a:spcAft>
            <a:buChar char="•"/>
          </a:pPr>
          <a:r>
            <a:rPr lang="en-US" sz="1200" kern="1200"/>
            <a:t>Sentiment and customer effort across journeys.</a:t>
          </a:r>
          <a:endParaRPr lang="es-CO" sz="1200" kern="1200"/>
        </a:p>
      </dsp:txBody>
      <dsp:txXfrm>
        <a:off x="0" y="609756"/>
        <a:ext cx="6800292" cy="621000"/>
      </dsp:txXfrm>
    </dsp:sp>
    <dsp:sp modelId="{62E90F56-486A-4395-A55C-D8E687D54591}">
      <dsp:nvSpPr>
        <dsp:cNvPr id="0" name=""/>
        <dsp:cNvSpPr/>
      </dsp:nvSpPr>
      <dsp:spPr>
        <a:xfrm>
          <a:off x="0" y="1230756"/>
          <a:ext cx="6800292" cy="595877"/>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Dashboards and self-service analysis</a:t>
          </a:r>
          <a:r>
            <a:rPr lang="en-US" sz="1500" kern="1200" dirty="0"/>
            <a:t> (e.g. via Athena/Redshift + Quick Suit or similar), allowing them to:</a:t>
          </a:r>
          <a:endParaRPr lang="es-CO" sz="1500" kern="1200" dirty="0"/>
        </a:p>
      </dsp:txBody>
      <dsp:txXfrm>
        <a:off x="29088" y="1259844"/>
        <a:ext cx="6742116" cy="537701"/>
      </dsp:txXfrm>
    </dsp:sp>
    <dsp:sp modelId="{66B95CD2-F550-41A9-ACF2-651961D588FB}">
      <dsp:nvSpPr>
        <dsp:cNvPr id="0" name=""/>
        <dsp:cNvSpPr/>
      </dsp:nvSpPr>
      <dsp:spPr>
        <a:xfrm>
          <a:off x="0" y="1826634"/>
          <a:ext cx="6800292"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9"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a:t>Detect emerging issues and repetitive pain points.</a:t>
          </a:r>
          <a:endParaRPr lang="es-CO" sz="1200" kern="1200"/>
        </a:p>
        <a:p>
          <a:pPr marL="114300" lvl="1" indent="-114300" algn="l" defTabSz="533400">
            <a:lnSpc>
              <a:spcPct val="90000"/>
            </a:lnSpc>
            <a:spcBef>
              <a:spcPct val="0"/>
            </a:spcBef>
            <a:spcAft>
              <a:spcPct val="20000"/>
            </a:spcAft>
            <a:buChar char="•"/>
          </a:pPr>
          <a:r>
            <a:rPr lang="en-US" sz="1200" kern="1200"/>
            <a:t>Measure impact of operational changes or campaigns.</a:t>
          </a:r>
          <a:endParaRPr lang="es-CO" sz="1200" kern="1200"/>
        </a:p>
        <a:p>
          <a:pPr marL="114300" lvl="1" indent="-114300" algn="l" defTabSz="533400">
            <a:lnSpc>
              <a:spcPct val="90000"/>
            </a:lnSpc>
            <a:spcBef>
              <a:spcPct val="0"/>
            </a:spcBef>
            <a:spcAft>
              <a:spcPct val="20000"/>
            </a:spcAft>
            <a:buChar char="•"/>
          </a:pPr>
          <a:r>
            <a:rPr lang="en-US" sz="1200" kern="1200"/>
            <a:t>Prioritize training and process improvements.</a:t>
          </a:r>
          <a:endParaRPr lang="es-CO" sz="1200" kern="1200"/>
        </a:p>
      </dsp:txBody>
      <dsp:txXfrm>
        <a:off x="0" y="1826634"/>
        <a:ext cx="6800292" cy="621000"/>
      </dsp:txXfrm>
    </dsp:sp>
    <dsp:sp modelId="{3F4D14E8-7F4C-4E47-A58B-EA7824FB4FBE}">
      <dsp:nvSpPr>
        <dsp:cNvPr id="0" name=""/>
        <dsp:cNvSpPr/>
      </dsp:nvSpPr>
      <dsp:spPr>
        <a:xfrm>
          <a:off x="0" y="2447634"/>
          <a:ext cx="6800292" cy="595877"/>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Ad-hoc query capabilities</a:t>
          </a:r>
          <a:r>
            <a:rPr lang="en-US" sz="1500" kern="1200"/>
            <a:t> over a curated data model so CX teams can explore interactions without depending on engineering for every question.</a:t>
          </a:r>
          <a:endParaRPr lang="es-CO" sz="1500" kern="1200"/>
        </a:p>
      </dsp:txBody>
      <dsp:txXfrm>
        <a:off x="29088" y="2476722"/>
        <a:ext cx="6742116" cy="5377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50E11-5B8D-4E92-8D4A-99F4790A95C0}">
      <dsp:nvSpPr>
        <dsp:cNvPr id="0" name=""/>
        <dsp:cNvSpPr/>
      </dsp:nvSpPr>
      <dsp:spPr>
        <a:xfrm>
          <a:off x="0" y="165324"/>
          <a:ext cx="6873784" cy="407745"/>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Anomaly Detection in Interactions and Operational Metrics</a:t>
          </a:r>
          <a:endParaRPr lang="es-CO" sz="1700" kern="1200"/>
        </a:p>
      </dsp:txBody>
      <dsp:txXfrm>
        <a:off x="19904" y="185228"/>
        <a:ext cx="6833976" cy="367937"/>
      </dsp:txXfrm>
    </dsp:sp>
    <dsp:sp modelId="{821F0B6F-254E-49EC-9E15-F2E5C91B5C42}">
      <dsp:nvSpPr>
        <dsp:cNvPr id="0" name=""/>
        <dsp:cNvSpPr/>
      </dsp:nvSpPr>
      <dsp:spPr>
        <a:xfrm>
          <a:off x="0" y="573069"/>
          <a:ext cx="6873784" cy="80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2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Anomalies in: volume, FCR, AHT, transfer, sentiment. Early warning when a new technical or billing issue "explodes" in the call center.</a:t>
          </a:r>
          <a:endParaRPr lang="es-CO" sz="1300" kern="1200" dirty="0"/>
        </a:p>
        <a:p>
          <a:pPr marL="114300" lvl="1" indent="-114300" algn="l" defTabSz="577850">
            <a:lnSpc>
              <a:spcPct val="90000"/>
            </a:lnSpc>
            <a:spcBef>
              <a:spcPct val="0"/>
            </a:spcBef>
            <a:spcAft>
              <a:spcPct val="20000"/>
            </a:spcAft>
            <a:buChar char="•"/>
          </a:pPr>
          <a:r>
            <a:rPr lang="en-US" sz="1300" kern="1200" dirty="0"/>
            <a:t>Value: React hours or days in advance to incidents affecting thousands of customers </a:t>
          </a:r>
          <a:r>
            <a:rPr lang="en-US" sz="1300" kern="1200" dirty="0" err="1"/>
            <a:t>ansd</a:t>
          </a:r>
          <a:r>
            <a:rPr lang="en-US" sz="1300" kern="1200" dirty="0"/>
            <a:t> reduce massive escalations and pressure on agents.</a:t>
          </a:r>
          <a:endParaRPr lang="es-CO" sz="1300" kern="1200" dirty="0"/>
        </a:p>
      </dsp:txBody>
      <dsp:txXfrm>
        <a:off x="0" y="573069"/>
        <a:ext cx="6873784" cy="809370"/>
      </dsp:txXfrm>
    </dsp:sp>
    <dsp:sp modelId="{746B172E-483B-460C-9492-F84CC23F3AD6}">
      <dsp:nvSpPr>
        <dsp:cNvPr id="0" name=""/>
        <dsp:cNvSpPr/>
      </dsp:nvSpPr>
      <dsp:spPr>
        <a:xfrm>
          <a:off x="0" y="1382439"/>
          <a:ext cx="6873784" cy="407745"/>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Service Quality Models and Agent Coaching</a:t>
          </a:r>
          <a:endParaRPr lang="es-CO" sz="1700" kern="1200"/>
        </a:p>
      </dsp:txBody>
      <dsp:txXfrm>
        <a:off x="19904" y="1402343"/>
        <a:ext cx="6833976" cy="367937"/>
      </dsp:txXfrm>
    </dsp:sp>
    <dsp:sp modelId="{37679910-BC18-49B1-805F-D392AC6B6E2D}">
      <dsp:nvSpPr>
        <dsp:cNvPr id="0" name=""/>
        <dsp:cNvSpPr/>
      </dsp:nvSpPr>
      <dsp:spPr>
        <a:xfrm>
          <a:off x="0" y="1790184"/>
          <a:ext cx="6873784" cy="80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2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Automatic scoring of interactions based on script adherence, empathy, clarity, proper closure, resolution confirmation, etc. Agent ranking and identification of coaching needs.</a:t>
          </a:r>
          <a:endParaRPr lang="es-CO" sz="1300" kern="1200" dirty="0"/>
        </a:p>
        <a:p>
          <a:pPr marL="114300" lvl="1" indent="-114300" algn="l" defTabSz="577850">
            <a:lnSpc>
              <a:spcPct val="90000"/>
            </a:lnSpc>
            <a:spcBef>
              <a:spcPct val="0"/>
            </a:spcBef>
            <a:spcAft>
              <a:spcPct val="20000"/>
            </a:spcAft>
            <a:buChar char="•"/>
          </a:pPr>
          <a:r>
            <a:rPr lang="en-US" sz="1300" kern="1200" dirty="0"/>
            <a:t>Value: More objective and scalable QA (instead of listening to random samples). Specific training plans by agent, reason, or channel.</a:t>
          </a:r>
          <a:endParaRPr lang="es-CO" sz="1300" kern="1200" dirty="0"/>
        </a:p>
      </dsp:txBody>
      <dsp:txXfrm>
        <a:off x="0" y="1790184"/>
        <a:ext cx="6873784" cy="809370"/>
      </dsp:txXfrm>
    </dsp:sp>
    <dsp:sp modelId="{3F591012-EB29-48BD-A489-A1295022DEFD}">
      <dsp:nvSpPr>
        <dsp:cNvPr id="0" name=""/>
        <dsp:cNvSpPr/>
      </dsp:nvSpPr>
      <dsp:spPr>
        <a:xfrm>
          <a:off x="0" y="2599554"/>
          <a:ext cx="6873784" cy="407745"/>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Impact Measurement of Operational Changes (Causal/Uplift Models)</a:t>
          </a:r>
          <a:endParaRPr lang="es-CO" sz="1700" kern="1200"/>
        </a:p>
      </dsp:txBody>
      <dsp:txXfrm>
        <a:off x="19904" y="2619458"/>
        <a:ext cx="6833976" cy="367937"/>
      </dsp:txXfrm>
    </dsp:sp>
    <dsp:sp modelId="{3A298928-7298-4514-A820-B237BCA4A2FB}">
      <dsp:nvSpPr>
        <dsp:cNvPr id="0" name=""/>
        <dsp:cNvSpPr/>
      </dsp:nvSpPr>
      <dsp:spPr>
        <a:xfrm>
          <a:off x="0" y="3007299"/>
          <a:ext cx="6873784" cy="809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2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Before/After comparison of: New scripts, IVR, bots, self-service flows. Policy changes (fees, discounts, installation times, etc.).</a:t>
          </a:r>
          <a:endParaRPr lang="es-CO" sz="1300" kern="1200" dirty="0"/>
        </a:p>
        <a:p>
          <a:pPr marL="114300" lvl="1" indent="-114300" algn="l" defTabSz="577850">
            <a:lnSpc>
              <a:spcPct val="90000"/>
            </a:lnSpc>
            <a:spcBef>
              <a:spcPct val="0"/>
            </a:spcBef>
            <a:spcAft>
              <a:spcPct val="20000"/>
            </a:spcAft>
            <a:buChar char="•"/>
          </a:pPr>
          <a:r>
            <a:rPr lang="en-US" sz="1300" kern="1200" dirty="0"/>
            <a:t>Value: Knowing which changes actually reduce volume, increase first-consumer ratio (FCR), or improve customer sentiment. Avoiding investment in initiatives that don't make a difference.</a:t>
          </a:r>
          <a:endParaRPr lang="es-CO" sz="1300" kern="1200" dirty="0"/>
        </a:p>
      </dsp:txBody>
      <dsp:txXfrm>
        <a:off x="0" y="3007299"/>
        <a:ext cx="6873784" cy="809370"/>
      </dsp:txXfrm>
    </dsp:sp>
    <dsp:sp modelId="{8EB70E7E-D585-4BFA-B759-88948B48BAC9}">
      <dsp:nvSpPr>
        <dsp:cNvPr id="0" name=""/>
        <dsp:cNvSpPr/>
      </dsp:nvSpPr>
      <dsp:spPr>
        <a:xfrm>
          <a:off x="0" y="3816669"/>
          <a:ext cx="6873784" cy="407745"/>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Next Best Action Recommenders for Customer Service</a:t>
          </a:r>
          <a:endParaRPr lang="es-CO" sz="1700" kern="1200"/>
        </a:p>
      </dsp:txBody>
      <dsp:txXfrm>
        <a:off x="19904" y="3836573"/>
        <a:ext cx="6833976" cy="367937"/>
      </dsp:txXfrm>
    </dsp:sp>
    <dsp:sp modelId="{EDF6361C-6F25-4D8D-BD5B-AEA478D1ECF0}">
      <dsp:nvSpPr>
        <dsp:cNvPr id="0" name=""/>
        <dsp:cNvSpPr/>
      </dsp:nvSpPr>
      <dsp:spPr>
        <a:xfrm>
          <a:off x="0" y="4224414"/>
          <a:ext cx="6873784" cy="1073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2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Models that suggest to the agent:</a:t>
          </a:r>
          <a:endParaRPr lang="es-CO" sz="1300" kern="1200" dirty="0"/>
        </a:p>
        <a:p>
          <a:pPr marL="114300" lvl="1" indent="-114300" algn="l" defTabSz="577850">
            <a:lnSpc>
              <a:spcPct val="90000"/>
            </a:lnSpc>
            <a:spcBef>
              <a:spcPct val="0"/>
            </a:spcBef>
            <a:spcAft>
              <a:spcPct val="20000"/>
            </a:spcAft>
            <a:buChar char="•"/>
          </a:pPr>
          <a:r>
            <a:rPr lang="en-US" sz="1300" kern="1200"/>
            <a:t>Next key question.</a:t>
          </a:r>
          <a:endParaRPr lang="es-CO" sz="1300" kern="1200"/>
        </a:p>
        <a:p>
          <a:pPr marL="114300" lvl="1" indent="-114300" algn="l" defTabSz="577850">
            <a:lnSpc>
              <a:spcPct val="90000"/>
            </a:lnSpc>
            <a:spcBef>
              <a:spcPct val="0"/>
            </a:spcBef>
            <a:spcAft>
              <a:spcPct val="20000"/>
            </a:spcAft>
            <a:buChar char="•"/>
          </a:pPr>
          <a:r>
            <a:rPr lang="en-US" sz="1300" kern="1200"/>
            <a:t>Most likely solution to work.</a:t>
          </a:r>
          <a:endParaRPr lang="es-CO" sz="1300" kern="1200"/>
        </a:p>
        <a:p>
          <a:pPr marL="114300" lvl="1" indent="-114300" algn="l" defTabSz="577850">
            <a:lnSpc>
              <a:spcPct val="90000"/>
            </a:lnSpc>
            <a:spcBef>
              <a:spcPct val="0"/>
            </a:spcBef>
            <a:spcAft>
              <a:spcPct val="20000"/>
            </a:spcAft>
            <a:buChar char="•"/>
          </a:pPr>
          <a:r>
            <a:rPr lang="en-US" sz="1300" kern="1200"/>
            <a:t>Most relevant knowledge base content.</a:t>
          </a:r>
          <a:br>
            <a:rPr lang="en-US" sz="1300" kern="1200"/>
          </a:br>
          <a:endParaRPr lang="es-CO" sz="1300" kern="1200"/>
        </a:p>
      </dsp:txBody>
      <dsp:txXfrm>
        <a:off x="0" y="4224414"/>
        <a:ext cx="6873784" cy="10732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B2958-44BE-4C87-94A7-4A5F64E33092}">
      <dsp:nvSpPr>
        <dsp:cNvPr id="0" name=""/>
        <dsp:cNvSpPr/>
      </dsp:nvSpPr>
      <dsp:spPr>
        <a:xfrm>
          <a:off x="0" y="179645"/>
          <a:ext cx="6547030" cy="556920"/>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 </a:t>
          </a:r>
          <a:r>
            <a:rPr lang="en-US" sz="1400" b="1" kern="1200" dirty="0"/>
            <a:t>simple, standardized ingestion interface</a:t>
          </a:r>
          <a:r>
            <a:rPr lang="en-US" sz="1400" kern="1200" dirty="0"/>
            <a:t> (event streams, APIs, or file drop in S3) so that each provider does </a:t>
          </a:r>
          <a:r>
            <a:rPr lang="en-US" sz="1400" i="1" kern="1200" dirty="0"/>
            <a:t>not</a:t>
          </a:r>
          <a:r>
            <a:rPr lang="en-US" sz="1400" kern="1200" dirty="0"/>
            <a:t> need custom integration into every downstream system.</a:t>
          </a:r>
          <a:endParaRPr lang="es-CO" sz="1400" kern="1200" dirty="0"/>
        </a:p>
      </dsp:txBody>
      <dsp:txXfrm>
        <a:off x="27187" y="206832"/>
        <a:ext cx="6492656" cy="502546"/>
      </dsp:txXfrm>
    </dsp:sp>
    <dsp:sp modelId="{D6AB3C66-16FE-477D-9D2E-ED04227D4526}">
      <dsp:nvSpPr>
        <dsp:cNvPr id="0" name=""/>
        <dsp:cNvSpPr/>
      </dsp:nvSpPr>
      <dsp:spPr>
        <a:xfrm>
          <a:off x="0" y="776885"/>
          <a:ext cx="6547030" cy="556920"/>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 </a:t>
          </a:r>
          <a:r>
            <a:rPr lang="en-US" sz="1400" b="1" kern="1200"/>
            <a:t>common normalization layer</a:t>
          </a:r>
          <a:r>
            <a:rPr lang="en-US" sz="1400" kern="1200"/>
            <a:t> that:</a:t>
          </a:r>
          <a:endParaRPr lang="es-CO" sz="1400" kern="1200"/>
        </a:p>
      </dsp:txBody>
      <dsp:txXfrm>
        <a:off x="27187" y="804072"/>
        <a:ext cx="6492656" cy="502546"/>
      </dsp:txXfrm>
    </dsp:sp>
    <dsp:sp modelId="{56655C25-528B-4007-AE92-E40467C3D65D}">
      <dsp:nvSpPr>
        <dsp:cNvPr id="0" name=""/>
        <dsp:cNvSpPr/>
      </dsp:nvSpPr>
      <dsp:spPr>
        <a:xfrm>
          <a:off x="0" y="1333805"/>
          <a:ext cx="6547030"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6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a:t>Maps different provider formats to a </a:t>
          </a:r>
          <a:r>
            <a:rPr lang="en-US" sz="1100" b="1" kern="1200"/>
            <a:t>unified schema</a:t>
          </a:r>
          <a:r>
            <a:rPr lang="en-US" sz="1100" kern="1200"/>
            <a:t> (customer, session, utterances, timestamps, agents).</a:t>
          </a:r>
          <a:endParaRPr lang="es-CO" sz="1100" kern="1200"/>
        </a:p>
        <a:p>
          <a:pPr marL="57150" lvl="1" indent="-57150" algn="l" defTabSz="488950">
            <a:lnSpc>
              <a:spcPct val="90000"/>
            </a:lnSpc>
            <a:spcBef>
              <a:spcPct val="0"/>
            </a:spcBef>
            <a:spcAft>
              <a:spcPct val="20000"/>
            </a:spcAft>
            <a:buChar char="•"/>
          </a:pPr>
          <a:r>
            <a:rPr lang="en-US" sz="1100" kern="1200" dirty="0"/>
            <a:t>Applies consistent PII handling, logging, and monitoring.</a:t>
          </a:r>
          <a:endParaRPr lang="es-CO" sz="1100" kern="1200" dirty="0"/>
        </a:p>
      </dsp:txBody>
      <dsp:txXfrm>
        <a:off x="0" y="1333805"/>
        <a:ext cx="6547030" cy="376740"/>
      </dsp:txXfrm>
    </dsp:sp>
    <dsp:sp modelId="{A3388518-89E7-4145-8E32-3E54AC6AFD79}">
      <dsp:nvSpPr>
        <dsp:cNvPr id="0" name=""/>
        <dsp:cNvSpPr/>
      </dsp:nvSpPr>
      <dsp:spPr>
        <a:xfrm>
          <a:off x="0" y="1710546"/>
          <a:ext cx="6547030" cy="556920"/>
        </a:xfrm>
        <a:prstGeom prst="roundRect">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Feedback channels (optional) such as </a:t>
          </a:r>
          <a:r>
            <a:rPr lang="en-US" sz="1400" b="1" kern="1200" dirty="0"/>
            <a:t>enriched events back to the contact platform</a:t>
          </a:r>
          <a:r>
            <a:rPr lang="en-US" sz="1400" kern="1200" dirty="0"/>
            <a:t>, enabling:</a:t>
          </a:r>
          <a:endParaRPr lang="es-CO" sz="1400" kern="1200" dirty="0"/>
        </a:p>
      </dsp:txBody>
      <dsp:txXfrm>
        <a:off x="27187" y="1737733"/>
        <a:ext cx="6492656" cy="502546"/>
      </dsp:txXfrm>
    </dsp:sp>
    <dsp:sp modelId="{82302DB1-EB43-4726-A3C1-61679FDE4CEF}">
      <dsp:nvSpPr>
        <dsp:cNvPr id="0" name=""/>
        <dsp:cNvSpPr/>
      </dsp:nvSpPr>
      <dsp:spPr>
        <a:xfrm>
          <a:off x="0" y="2267466"/>
          <a:ext cx="6547030"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86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Real-time agent assist signals.</a:t>
          </a:r>
          <a:endParaRPr lang="es-CO" sz="1100" kern="1200" dirty="0"/>
        </a:p>
        <a:p>
          <a:pPr marL="57150" lvl="1" indent="-57150" algn="l" defTabSz="488950">
            <a:lnSpc>
              <a:spcPct val="90000"/>
            </a:lnSpc>
            <a:spcBef>
              <a:spcPct val="0"/>
            </a:spcBef>
            <a:spcAft>
              <a:spcPct val="20000"/>
            </a:spcAft>
            <a:buChar char="•"/>
          </a:pPr>
          <a:r>
            <a:rPr lang="en-US" sz="1100" kern="1200" dirty="0"/>
            <a:t>Routing or prioritization based on GenAI-calculated attributes (urgency, sentiment).</a:t>
          </a:r>
          <a:endParaRPr lang="es-CO" sz="1100" kern="1200" dirty="0"/>
        </a:p>
      </dsp:txBody>
      <dsp:txXfrm>
        <a:off x="0" y="2267466"/>
        <a:ext cx="6547030" cy="3767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BE406-CAEA-4B16-B303-242AFEBCD371}">
      <dsp:nvSpPr>
        <dsp:cNvPr id="0" name=""/>
        <dsp:cNvSpPr/>
      </dsp:nvSpPr>
      <dsp:spPr>
        <a:xfrm>
          <a:off x="3021" y="811902"/>
          <a:ext cx="2396762" cy="1438057"/>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How are internal services authenticated and authorized?</a:t>
          </a:r>
        </a:p>
        <a:p>
          <a:pPr marL="0" lvl="0" indent="0" algn="ctr" defTabSz="444500">
            <a:lnSpc>
              <a:spcPct val="90000"/>
            </a:lnSpc>
            <a:spcBef>
              <a:spcPct val="0"/>
            </a:spcBef>
            <a:spcAft>
              <a:spcPct val="35000"/>
            </a:spcAft>
            <a:buNone/>
          </a:pPr>
          <a:br>
            <a:rPr lang="en-US" sz="1000" kern="1200" dirty="0"/>
          </a:br>
          <a:r>
            <a:rPr lang="en-US" sz="1000" kern="1200" dirty="0"/>
            <a:t>They rely on IAM roles for each Lambda, Glue job and data store, but the design still needs clearer environment separation and network boundaries to make least-privilege really effective.</a:t>
          </a:r>
          <a:endParaRPr lang="es-CO" sz="1000" kern="1200" dirty="0"/>
        </a:p>
      </dsp:txBody>
      <dsp:txXfrm>
        <a:off x="3021" y="811902"/>
        <a:ext cx="2396762" cy="1438057"/>
      </dsp:txXfrm>
    </dsp:sp>
    <dsp:sp modelId="{34DEC135-869F-491D-916B-4D6A2A104F6A}">
      <dsp:nvSpPr>
        <dsp:cNvPr id="0" name=""/>
        <dsp:cNvSpPr/>
      </dsp:nvSpPr>
      <dsp:spPr>
        <a:xfrm>
          <a:off x="2639460" y="811902"/>
          <a:ext cx="2396762" cy="1438057"/>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How are external consumers authenticated and authorized?</a:t>
          </a:r>
        </a:p>
        <a:p>
          <a:pPr marL="0" lvl="0" indent="0" algn="ctr" defTabSz="444500">
            <a:lnSpc>
              <a:spcPct val="90000"/>
            </a:lnSpc>
            <a:spcBef>
              <a:spcPct val="0"/>
            </a:spcBef>
            <a:spcAft>
              <a:spcPct val="35000"/>
            </a:spcAft>
            <a:buNone/>
          </a:pPr>
          <a:br>
            <a:rPr lang="en-US" sz="1000" kern="1200" dirty="0"/>
          </a:br>
          <a:r>
            <a:rPr lang="en-US" sz="1000" kern="1200" dirty="0"/>
            <a:t>External systems and users go through API Gateway using API Keys or Cognito/JWTs, yet the model is still vague about tenant isolation and fine-grained permissions beyond generic “agent” and “admin” roles.</a:t>
          </a:r>
          <a:endParaRPr lang="es-CO" sz="1000" kern="1200" dirty="0"/>
        </a:p>
      </dsp:txBody>
      <dsp:txXfrm>
        <a:off x="2639460" y="811902"/>
        <a:ext cx="2396762" cy="1438057"/>
      </dsp:txXfrm>
    </dsp:sp>
    <dsp:sp modelId="{BDA91B48-9292-49BF-8126-60483B22D308}">
      <dsp:nvSpPr>
        <dsp:cNvPr id="0" name=""/>
        <dsp:cNvSpPr/>
      </dsp:nvSpPr>
      <dsp:spPr>
        <a:xfrm>
          <a:off x="5275899" y="811902"/>
          <a:ext cx="2396762" cy="1438057"/>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How is access separated between agents, administrators and background jobs?</a:t>
          </a:r>
        </a:p>
        <a:p>
          <a:pPr marL="0" lvl="0" indent="0" algn="ctr" defTabSz="444500">
            <a:lnSpc>
              <a:spcPct val="90000"/>
            </a:lnSpc>
            <a:spcBef>
              <a:spcPct val="0"/>
            </a:spcBef>
            <a:spcAft>
              <a:spcPct val="35000"/>
            </a:spcAft>
            <a:buNone/>
          </a:pPr>
          <a:br>
            <a:rPr lang="en-US" sz="1000" kern="1200" dirty="0"/>
          </a:br>
          <a:r>
            <a:rPr lang="en-US" sz="1000" kern="1200" dirty="0"/>
            <a:t>Conceptually each group has different scopes (read-only, management, technical jobs), but there is no explicit mapping from those business roles to concrete IAM and database permissions.</a:t>
          </a:r>
          <a:endParaRPr lang="es-CO" sz="1000" kern="1200" dirty="0"/>
        </a:p>
      </dsp:txBody>
      <dsp:txXfrm>
        <a:off x="5275899" y="811902"/>
        <a:ext cx="2396762" cy="1438057"/>
      </dsp:txXfrm>
    </dsp:sp>
    <dsp:sp modelId="{2B6D31AD-94D8-4518-8C86-64737B9B37CD}">
      <dsp:nvSpPr>
        <dsp:cNvPr id="0" name=""/>
        <dsp:cNvSpPr/>
      </dsp:nvSpPr>
      <dsp:spPr>
        <a:xfrm>
          <a:off x="7912338" y="811902"/>
          <a:ext cx="2396762" cy="1438057"/>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How is sensitive data protected at rest?</a:t>
          </a:r>
        </a:p>
        <a:p>
          <a:pPr marL="0" lvl="0" indent="0" algn="ctr" defTabSz="444500">
            <a:lnSpc>
              <a:spcPct val="90000"/>
            </a:lnSpc>
            <a:spcBef>
              <a:spcPct val="0"/>
            </a:spcBef>
            <a:spcAft>
              <a:spcPct val="35000"/>
            </a:spcAft>
            <a:buNone/>
          </a:pPr>
          <a:br>
            <a:rPr lang="en-US" sz="1000" kern="1200" dirty="0"/>
          </a:br>
          <a:r>
            <a:rPr lang="en-US" sz="1000" kern="1200" dirty="0"/>
            <a:t>All storage is expected to use KMS encryption, although the design does not specify key rotation, distinct keys per zone, or who is allowed to decrypt which datasets.</a:t>
          </a:r>
          <a:endParaRPr lang="es-CO" sz="1000" kern="1200" dirty="0"/>
        </a:p>
      </dsp:txBody>
      <dsp:txXfrm>
        <a:off x="7912338" y="811902"/>
        <a:ext cx="2396762" cy="1438057"/>
      </dsp:txXfrm>
    </dsp:sp>
    <dsp:sp modelId="{205BB7E6-F67D-4FED-9EE4-8460F3922987}">
      <dsp:nvSpPr>
        <dsp:cNvPr id="0" name=""/>
        <dsp:cNvSpPr/>
      </dsp:nvSpPr>
      <dsp:spPr>
        <a:xfrm>
          <a:off x="3021" y="2489636"/>
          <a:ext cx="2396762" cy="1438057"/>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How is sensitive data protected in transit and before it reaches the LLM?</a:t>
          </a:r>
        </a:p>
        <a:p>
          <a:pPr marL="0" lvl="0" indent="0" algn="ctr" defTabSz="444500">
            <a:lnSpc>
              <a:spcPct val="90000"/>
            </a:lnSpc>
            <a:spcBef>
              <a:spcPct val="0"/>
            </a:spcBef>
            <a:spcAft>
              <a:spcPct val="35000"/>
            </a:spcAft>
            <a:buNone/>
          </a:pPr>
          <a:br>
            <a:rPr lang="en-US" sz="1000" kern="1200" dirty="0"/>
          </a:br>
          <a:r>
            <a:rPr lang="en-US" sz="1000" kern="1200" dirty="0"/>
            <a:t>Traffic should use TLS and transcripts should be masked before calling Bedrock, but the pipeline is missing precise PII-detection rules and guarantees that sensitive fields never leak into logs or traces.</a:t>
          </a:r>
          <a:endParaRPr lang="es-CO" sz="1000" kern="1200" dirty="0"/>
        </a:p>
      </dsp:txBody>
      <dsp:txXfrm>
        <a:off x="3021" y="2489636"/>
        <a:ext cx="2396762" cy="1438057"/>
      </dsp:txXfrm>
    </dsp:sp>
    <dsp:sp modelId="{CA4C21AF-D2E3-4C5D-992B-083432B379BA}">
      <dsp:nvSpPr>
        <dsp:cNvPr id="0" name=""/>
        <dsp:cNvSpPr/>
      </dsp:nvSpPr>
      <dsp:spPr>
        <a:xfrm>
          <a:off x="2639460" y="2489636"/>
          <a:ext cx="2396762" cy="1438057"/>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How do we observe and trace the flow from S3 through Lambda and the LLM to the database?</a:t>
          </a:r>
        </a:p>
        <a:p>
          <a:pPr marL="0" lvl="0" indent="0" algn="ctr" defTabSz="444500">
            <a:lnSpc>
              <a:spcPct val="90000"/>
            </a:lnSpc>
            <a:spcBef>
              <a:spcPct val="0"/>
            </a:spcBef>
            <a:spcAft>
              <a:spcPct val="35000"/>
            </a:spcAft>
            <a:buNone/>
          </a:pPr>
          <a:br>
            <a:rPr lang="en-US" sz="1000" kern="1200" dirty="0"/>
          </a:br>
          <a:r>
            <a:rPr lang="en-US" sz="1000" kern="1200" dirty="0"/>
            <a:t>CloudWatch logs, metrics and tracing are planned, yet the architecture does not enforce a common correlation id or define SLIs/SLOs, so true end-to-end visibility is not fully assured.</a:t>
          </a:r>
          <a:endParaRPr lang="es-CO" sz="1000" kern="1200" dirty="0"/>
        </a:p>
      </dsp:txBody>
      <dsp:txXfrm>
        <a:off x="2639460" y="2489636"/>
        <a:ext cx="2396762" cy="1438057"/>
      </dsp:txXfrm>
    </dsp:sp>
    <dsp:sp modelId="{39038627-20CF-484B-8402-FE37A99A32A2}">
      <dsp:nvSpPr>
        <dsp:cNvPr id="0" name=""/>
        <dsp:cNvSpPr/>
      </dsp:nvSpPr>
      <dsp:spPr>
        <a:xfrm>
          <a:off x="5275899" y="2489636"/>
          <a:ext cx="2396762" cy="1438057"/>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How do we detect and handle failure</a:t>
          </a:r>
        </a:p>
        <a:p>
          <a:pPr marL="0" lvl="0" indent="0" algn="ctr" defTabSz="444500">
            <a:lnSpc>
              <a:spcPct val="90000"/>
            </a:lnSpc>
            <a:spcBef>
              <a:spcPct val="0"/>
            </a:spcBef>
            <a:spcAft>
              <a:spcPct val="35000"/>
            </a:spcAft>
            <a:buNone/>
          </a:pPr>
          <a:r>
            <a:rPr lang="en-US" sz="1000" b="1" kern="1200" dirty="0"/>
            <a:t>s in the streaming pipeline?</a:t>
          </a:r>
          <a:br>
            <a:rPr lang="en-US" sz="1000" kern="1200" dirty="0"/>
          </a:br>
          <a:r>
            <a:rPr lang="en-US" sz="1000" kern="1200" dirty="0"/>
            <a:t>Failed events are routed to an SQS dead-letter queue with retries and alerts, but the strategy does not distinguish transient issues from permanent “poison” messages or describe clear remediation rules.</a:t>
          </a:r>
          <a:endParaRPr lang="es-CO" sz="1000" kern="1200" dirty="0"/>
        </a:p>
      </dsp:txBody>
      <dsp:txXfrm>
        <a:off x="5275899" y="2489636"/>
        <a:ext cx="2396762" cy="1438057"/>
      </dsp:txXfrm>
    </dsp:sp>
    <dsp:sp modelId="{5A07EC08-6C8F-4DA0-9057-1DAA199651B7}">
      <dsp:nvSpPr>
        <dsp:cNvPr id="0" name=""/>
        <dsp:cNvSpPr/>
      </dsp:nvSpPr>
      <dsp:spPr>
        <a:xfrm>
          <a:off x="7912338" y="2489636"/>
          <a:ext cx="2396762" cy="1438057"/>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How do we reprocess interactions that could not be enriched initially?</a:t>
          </a:r>
        </a:p>
        <a:p>
          <a:pPr marL="0" lvl="0" indent="0" algn="ctr" defTabSz="444500">
            <a:lnSpc>
              <a:spcPct val="90000"/>
            </a:lnSpc>
            <a:spcBef>
              <a:spcPct val="0"/>
            </a:spcBef>
            <a:spcAft>
              <a:spcPct val="35000"/>
            </a:spcAft>
            <a:buNone/>
          </a:pPr>
          <a:br>
            <a:rPr lang="en-US" sz="1000" kern="1200" dirty="0"/>
          </a:br>
          <a:r>
            <a:rPr lang="en-US" sz="1000" kern="1200" dirty="0"/>
            <a:t>Batch jobs can replay events from DLQs or S3 to attempt enrichment again, although the design still lacks limits on retries, controls against duplicates and an audit trail for irrecoverable records.</a:t>
          </a:r>
          <a:endParaRPr lang="es-CO" sz="1000" kern="1200" dirty="0"/>
        </a:p>
      </dsp:txBody>
      <dsp:txXfrm>
        <a:off x="7912338" y="2489636"/>
        <a:ext cx="2396762" cy="143805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800" b="1" i="0">
                <a:solidFill>
                  <a:srgbClr val="52505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bg1"/>
                </a:solidFill>
                <a:latin typeface="Arial MT"/>
                <a:cs typeface="Arial MT"/>
              </a:defRPr>
            </a:lvl1p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ct val="100000"/>
              </a:lnSpc>
              <a:spcBef>
                <a:spcPts val="25"/>
              </a:spcBef>
            </a:pPr>
            <a:fld id="{81D60167-4931-47E6-BA6A-407CBD079E47}" type="slidenum">
              <a:rPr spc="-25" dirty="0"/>
              <a:t>‹Nº›</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52505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bg1"/>
                </a:solidFill>
                <a:latin typeface="Arial MT"/>
                <a:cs typeface="Arial MT"/>
              </a:defRPr>
            </a:lvl1p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ct val="100000"/>
              </a:lnSpc>
              <a:spcBef>
                <a:spcPts val="25"/>
              </a:spcBef>
            </a:pPr>
            <a:fld id="{81D60167-4931-47E6-BA6A-407CBD079E47}" type="slidenum">
              <a:rPr spc="-25" dirty="0"/>
              <a:t>‹Nº›</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52505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bg1"/>
                </a:solidFill>
                <a:latin typeface="Arial MT"/>
                <a:cs typeface="Arial MT"/>
              </a:defRPr>
            </a:lvl1p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7" name="Holder 7"/>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ct val="100000"/>
              </a:lnSpc>
              <a:spcBef>
                <a:spcPts val="25"/>
              </a:spcBef>
            </a:pPr>
            <a:fld id="{81D60167-4931-47E6-BA6A-407CBD079E47}" type="slidenum">
              <a:rPr spc="-25" dirty="0"/>
              <a:t>‹Nº›</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52505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bg1"/>
                </a:solidFill>
                <a:latin typeface="Arial MT"/>
                <a:cs typeface="Arial MT"/>
              </a:defRPr>
            </a:lvl1p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5" name="Holder 5"/>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ct val="100000"/>
              </a:lnSpc>
              <a:spcBef>
                <a:spcPts val="25"/>
              </a:spcBef>
            </a:pPr>
            <a:fld id="{81D60167-4931-47E6-BA6A-407CBD079E47}" type="slidenum">
              <a:rPr spc="-25" dirty="0"/>
              <a:t>‹Nº›</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bg1"/>
                </a:solidFill>
                <a:latin typeface="Arial MT"/>
                <a:cs typeface="Arial MT"/>
              </a:defRPr>
            </a:lvl1p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4" name="Holder 4"/>
          <p:cNvSpPr>
            <a:spLocks noGrp="1"/>
          </p:cNvSpPr>
          <p:nvPr>
            <p:ph type="sldNum" sz="quarter" idx="7"/>
          </p:nvPr>
        </p:nvSpPr>
        <p:spPr/>
        <p:txBody>
          <a:bodyPr lIns="0" tIns="0" rIns="0" bIns="0"/>
          <a:lstStyle>
            <a:lvl1pPr>
              <a:defRPr sz="800" b="0" i="0">
                <a:solidFill>
                  <a:schemeClr val="bg1"/>
                </a:solidFill>
                <a:latin typeface="Arial MT"/>
                <a:cs typeface="Arial MT"/>
              </a:defRPr>
            </a:lvl1pPr>
          </a:lstStyle>
          <a:p>
            <a:pPr marL="38100">
              <a:lnSpc>
                <a:spcPct val="100000"/>
              </a:lnSpc>
              <a:spcBef>
                <a:spcPts val="25"/>
              </a:spcBef>
            </a:pPr>
            <a:fld id="{81D60167-4931-47E6-BA6A-407CBD079E47}" type="slidenum">
              <a:rPr spc="-25" dirty="0"/>
              <a:t>‹Nº›</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93062" y="2663219"/>
            <a:ext cx="1744345" cy="1293495"/>
          </a:xfrm>
          <a:prstGeom prst="rect">
            <a:avLst/>
          </a:prstGeom>
        </p:spPr>
        <p:txBody>
          <a:bodyPr wrap="square" lIns="0" tIns="0" rIns="0" bIns="0">
            <a:spAutoFit/>
          </a:bodyPr>
          <a:lstStyle>
            <a:lvl1pPr>
              <a:defRPr sz="3800" b="1" i="0">
                <a:solidFill>
                  <a:srgbClr val="525051"/>
                </a:solidFill>
                <a:latin typeface="Arial"/>
                <a:cs typeface="Arial"/>
              </a:defRPr>
            </a:lvl1pPr>
          </a:lstStyle>
          <a:p>
            <a:endParaRPr/>
          </a:p>
        </p:txBody>
      </p:sp>
      <p:sp>
        <p:nvSpPr>
          <p:cNvPr id="3" name="Holder 3"/>
          <p:cNvSpPr>
            <a:spLocks noGrp="1"/>
          </p:cNvSpPr>
          <p:nvPr>
            <p:ph type="body" idx="1"/>
          </p:nvPr>
        </p:nvSpPr>
        <p:spPr>
          <a:xfrm>
            <a:off x="273773" y="1429675"/>
            <a:ext cx="11470640" cy="46386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86308" y="6644588"/>
            <a:ext cx="2239040" cy="139751"/>
          </a:xfrm>
          <a:prstGeom prst="rect">
            <a:avLst/>
          </a:prstGeom>
        </p:spPr>
        <p:txBody>
          <a:bodyPr wrap="square" lIns="0" tIns="0" rIns="0" bIns="0">
            <a:spAutoFit/>
          </a:bodyPr>
          <a:lstStyle>
            <a:lvl1pPr>
              <a:defRPr sz="800" b="0" i="0">
                <a:solidFill>
                  <a:schemeClr val="bg1"/>
                </a:solidFill>
                <a:latin typeface="Arial MT"/>
                <a:cs typeface="Arial MT"/>
              </a:defRPr>
            </a:lvl1p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11/16/2025</a:t>
            </a:fld>
            <a:endParaRPr lang="en-US"/>
          </a:p>
        </p:txBody>
      </p:sp>
      <p:sp>
        <p:nvSpPr>
          <p:cNvPr id="6" name="Holder 6"/>
          <p:cNvSpPr>
            <a:spLocks noGrp="1"/>
          </p:cNvSpPr>
          <p:nvPr>
            <p:ph type="sldNum" sz="quarter" idx="7"/>
          </p:nvPr>
        </p:nvSpPr>
        <p:spPr>
          <a:xfrm>
            <a:off x="11758269" y="6639586"/>
            <a:ext cx="201960" cy="139751"/>
          </a:xfrm>
          <a:prstGeom prst="rect">
            <a:avLst/>
          </a:prstGeom>
        </p:spPr>
        <p:txBody>
          <a:bodyPr wrap="square" lIns="0" tIns="0" rIns="0" bIns="0">
            <a:spAutoFit/>
          </a:bodyPr>
          <a:lstStyle>
            <a:lvl1pPr>
              <a:defRPr sz="800" b="0" i="0">
                <a:solidFill>
                  <a:schemeClr val="bg1"/>
                </a:solidFill>
                <a:latin typeface="Arial MT"/>
                <a:cs typeface="Arial MT"/>
              </a:defRPr>
            </a:lvl1pPr>
          </a:lstStyle>
          <a:p>
            <a:pPr marL="38100">
              <a:lnSpc>
                <a:spcPct val="100000"/>
              </a:lnSpc>
              <a:spcBef>
                <a:spcPts val="25"/>
              </a:spcBef>
            </a:pPr>
            <a:fld id="{81D60167-4931-47E6-BA6A-407CBD079E47}" type="slidenum">
              <a:rPr spc="-25" dirty="0"/>
              <a:t>‹Nº›</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emf"/><Relationship Id="rId4" Type="http://schemas.openxmlformats.org/officeDocument/2006/relationships/package" Target="../embeddings/Microsoft_Word_Document.docx"/></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ithub.com/JEstebanMejiaV/customer-interactions-analytics-genai-solutions-architect/blob/main/contracts/interaction_api.ylm" TargetMode="External"/><Relationship Id="rId4" Type="http://schemas.openxmlformats.org/officeDocument/2006/relationships/hyperlink" Target="https://github.com/JEstebanMejiaV/customer-interactions-analytics-genai-solutions-architect/blob/main/contracts/data_contract.yl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jp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8.png"/><Relationship Id="rId7" Type="http://schemas.openxmlformats.org/officeDocument/2006/relationships/diagramColors" Target="../diagrams/colors8.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0.png"/><Relationship Id="rId7" Type="http://schemas.openxmlformats.org/officeDocument/2006/relationships/image" Target="../media/image6.png"/><Relationship Id="rId2" Type="http://schemas.openxmlformats.org/officeDocument/2006/relationships/image" Target="../media/image27.jp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8.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8.png"/><Relationship Id="rId7" Type="http://schemas.openxmlformats.org/officeDocument/2006/relationships/diagramQuickStyle" Target="../diagrams/quickStyle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1.png"/><Relationship Id="rId4" Type="http://schemas.openxmlformats.org/officeDocument/2006/relationships/image" Target="../media/image26.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8.png"/><Relationship Id="rId7" Type="http://schemas.openxmlformats.org/officeDocument/2006/relationships/diagramColors" Target="../diagrams/colors4.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21.png"/><Relationship Id="rId4" Type="http://schemas.openxmlformats.org/officeDocument/2006/relationships/diagramData" Target="../diagrams/data4.xml"/><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8.png"/><Relationship Id="rId7" Type="http://schemas.openxmlformats.org/officeDocument/2006/relationships/diagramQuickStyle" Target="../diagrams/quickStyle5.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2.png"/><Relationship Id="rId4" Type="http://schemas.openxmlformats.org/officeDocument/2006/relationships/image" Target="../media/image27.jpg"/><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8.png"/><Relationship Id="rId7" Type="http://schemas.openxmlformats.org/officeDocument/2006/relationships/diagramColors" Target="../diagrams/colors6.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22.png"/><Relationship Id="rId4" Type="http://schemas.openxmlformats.org/officeDocument/2006/relationships/diagramData" Target="../diagrams/data6.xml"/><Relationship Id="rId9" Type="http://schemas.openxmlformats.org/officeDocument/2006/relationships/image" Target="../media/image27.jp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8.png"/><Relationship Id="rId7" Type="http://schemas.openxmlformats.org/officeDocument/2006/relationships/diagramQuickStyle" Target="../diagrams/quickStyle7.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3.png"/><Relationship Id="rId4" Type="http://schemas.openxmlformats.org/officeDocument/2006/relationships/image" Target="../media/image28.jpeg"/><Relationship Id="rId9" Type="http://schemas.microsoft.com/office/2007/relationships/diagramDrawing" Target="../diagrams/drawing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p:cNvSpPr/>
          <p:nvPr/>
        </p:nvSpPr>
        <p:spPr>
          <a:xfrm>
            <a:off x="0" y="0"/>
            <a:ext cx="6891655" cy="1005840"/>
          </a:xfrm>
          <a:custGeom>
            <a:avLst/>
            <a:gdLst/>
            <a:ahLst/>
            <a:cxnLst/>
            <a:rect l="l" t="t" r="r" b="b"/>
            <a:pathLst>
              <a:path w="6891655" h="1005840">
                <a:moveTo>
                  <a:pt x="0" y="1005839"/>
                </a:moveTo>
                <a:lnTo>
                  <a:pt x="6891413" y="1005839"/>
                </a:lnTo>
                <a:lnTo>
                  <a:pt x="6891413" y="0"/>
                </a:lnTo>
                <a:lnTo>
                  <a:pt x="0" y="0"/>
                </a:lnTo>
                <a:lnTo>
                  <a:pt x="0" y="1005839"/>
                </a:lnTo>
                <a:close/>
              </a:path>
            </a:pathLst>
          </a:custGeom>
          <a:solidFill>
            <a:srgbClr val="FFFFFF"/>
          </a:solidFill>
        </p:spPr>
        <p:txBody>
          <a:bodyPr wrap="square" lIns="0" tIns="0" rIns="0" bIns="0" rtlCol="0"/>
          <a:lstStyle/>
          <a:p>
            <a:endParaRPr/>
          </a:p>
        </p:txBody>
      </p:sp>
      <p:sp>
        <p:nvSpPr>
          <p:cNvPr id="4" name="object 4"/>
          <p:cNvSpPr/>
          <p:nvPr/>
        </p:nvSpPr>
        <p:spPr>
          <a:xfrm>
            <a:off x="8115579" y="0"/>
            <a:ext cx="3086100" cy="1005840"/>
          </a:xfrm>
          <a:custGeom>
            <a:avLst/>
            <a:gdLst/>
            <a:ahLst/>
            <a:cxnLst/>
            <a:rect l="l" t="t" r="r" b="b"/>
            <a:pathLst>
              <a:path w="3086100" h="1005840">
                <a:moveTo>
                  <a:pt x="0" y="1005839"/>
                </a:moveTo>
                <a:lnTo>
                  <a:pt x="3085820" y="1005839"/>
                </a:lnTo>
                <a:lnTo>
                  <a:pt x="3085820" y="0"/>
                </a:lnTo>
                <a:lnTo>
                  <a:pt x="0" y="0"/>
                </a:lnTo>
                <a:lnTo>
                  <a:pt x="0" y="1005839"/>
                </a:lnTo>
                <a:close/>
              </a:path>
            </a:pathLst>
          </a:custGeom>
          <a:solidFill>
            <a:srgbClr val="FFFFFF"/>
          </a:solidFill>
        </p:spPr>
        <p:txBody>
          <a:bodyPr wrap="square" lIns="0" tIns="0" rIns="0" bIns="0" rtlCol="0"/>
          <a:lstStyle/>
          <a:p>
            <a:endParaRPr/>
          </a:p>
        </p:txBody>
      </p:sp>
      <p:grpSp>
        <p:nvGrpSpPr>
          <p:cNvPr id="5" name="object 5"/>
          <p:cNvGrpSpPr/>
          <p:nvPr/>
        </p:nvGrpSpPr>
        <p:grpSpPr>
          <a:xfrm>
            <a:off x="0" y="0"/>
            <a:ext cx="7404100" cy="6858000"/>
            <a:chOff x="0" y="0"/>
            <a:chExt cx="7404100" cy="6858000"/>
          </a:xfrm>
        </p:grpSpPr>
        <p:sp>
          <p:nvSpPr>
            <p:cNvPr id="6" name="object 6"/>
            <p:cNvSpPr/>
            <p:nvPr/>
          </p:nvSpPr>
          <p:spPr>
            <a:xfrm>
              <a:off x="0" y="6575297"/>
              <a:ext cx="6891655" cy="283210"/>
            </a:xfrm>
            <a:custGeom>
              <a:avLst/>
              <a:gdLst/>
              <a:ahLst/>
              <a:cxnLst/>
              <a:rect l="l" t="t" r="r" b="b"/>
              <a:pathLst>
                <a:path w="6891655" h="283209">
                  <a:moveTo>
                    <a:pt x="0" y="282701"/>
                  </a:moveTo>
                  <a:lnTo>
                    <a:pt x="6891413" y="282701"/>
                  </a:lnTo>
                  <a:lnTo>
                    <a:pt x="6891413" y="0"/>
                  </a:lnTo>
                  <a:lnTo>
                    <a:pt x="0" y="0"/>
                  </a:lnTo>
                  <a:lnTo>
                    <a:pt x="0" y="282701"/>
                  </a:lnTo>
                  <a:close/>
                </a:path>
              </a:pathLst>
            </a:custGeom>
            <a:solidFill>
              <a:srgbClr val="3D3838"/>
            </a:solidFill>
          </p:spPr>
          <p:txBody>
            <a:bodyPr wrap="square" lIns="0" tIns="0" rIns="0" bIns="0" rtlCol="0"/>
            <a:lstStyle/>
            <a:p>
              <a:endParaRPr/>
            </a:p>
          </p:txBody>
        </p:sp>
        <p:sp>
          <p:nvSpPr>
            <p:cNvPr id="7" name="object 7"/>
            <p:cNvSpPr/>
            <p:nvPr/>
          </p:nvSpPr>
          <p:spPr>
            <a:xfrm>
              <a:off x="0" y="6541479"/>
              <a:ext cx="6891655" cy="38100"/>
            </a:xfrm>
            <a:custGeom>
              <a:avLst/>
              <a:gdLst/>
              <a:ahLst/>
              <a:cxnLst/>
              <a:rect l="l" t="t" r="r" b="b"/>
              <a:pathLst>
                <a:path w="6891655" h="38100">
                  <a:moveTo>
                    <a:pt x="0" y="38100"/>
                  </a:moveTo>
                  <a:lnTo>
                    <a:pt x="6891413" y="38100"/>
                  </a:lnTo>
                  <a:lnTo>
                    <a:pt x="6891413" y="0"/>
                  </a:lnTo>
                  <a:lnTo>
                    <a:pt x="0" y="0"/>
                  </a:lnTo>
                  <a:lnTo>
                    <a:pt x="0" y="38100"/>
                  </a:lnTo>
                  <a:close/>
                </a:path>
              </a:pathLst>
            </a:custGeom>
            <a:solidFill>
              <a:srgbClr val="FF4100"/>
            </a:solidFill>
          </p:spPr>
          <p:txBody>
            <a:bodyPr wrap="square" lIns="0" tIns="0" rIns="0" bIns="0" rtlCol="0"/>
            <a:lstStyle/>
            <a:p>
              <a:endParaRPr/>
            </a:p>
          </p:txBody>
        </p:sp>
        <p:pic>
          <p:nvPicPr>
            <p:cNvPr id="8" name="object 8"/>
            <p:cNvPicPr/>
            <p:nvPr/>
          </p:nvPicPr>
          <p:blipFill>
            <a:blip r:embed="rId2" cstate="print"/>
            <a:stretch>
              <a:fillRect/>
            </a:stretch>
          </p:blipFill>
          <p:spPr>
            <a:xfrm>
              <a:off x="0" y="0"/>
              <a:ext cx="7403719" cy="6857999"/>
            </a:xfrm>
            <a:prstGeom prst="rect">
              <a:avLst/>
            </a:prstGeom>
          </p:spPr>
        </p:pic>
      </p:grpSp>
      <p:sp>
        <p:nvSpPr>
          <p:cNvPr id="9" name="object 9"/>
          <p:cNvSpPr/>
          <p:nvPr/>
        </p:nvSpPr>
        <p:spPr>
          <a:xfrm>
            <a:off x="8115579" y="0"/>
            <a:ext cx="4076700" cy="6858000"/>
          </a:xfrm>
          <a:custGeom>
            <a:avLst/>
            <a:gdLst/>
            <a:ahLst/>
            <a:cxnLst/>
            <a:rect l="l" t="t" r="r" b="b"/>
            <a:pathLst>
              <a:path w="4076700" h="6858000">
                <a:moveTo>
                  <a:pt x="0" y="6858000"/>
                </a:moveTo>
                <a:lnTo>
                  <a:pt x="4076433" y="6858000"/>
                </a:lnTo>
                <a:lnTo>
                  <a:pt x="4076433" y="0"/>
                </a:lnTo>
                <a:lnTo>
                  <a:pt x="0" y="0"/>
                </a:lnTo>
                <a:lnTo>
                  <a:pt x="0" y="6858000"/>
                </a:lnTo>
                <a:close/>
              </a:path>
            </a:pathLst>
          </a:custGeom>
          <a:solidFill>
            <a:srgbClr val="FFFFFF"/>
          </a:solidFill>
        </p:spPr>
        <p:txBody>
          <a:bodyPr wrap="square" lIns="0" tIns="0" rIns="0" bIns="0" rtlCol="0"/>
          <a:lstStyle/>
          <a:p>
            <a:endParaRPr/>
          </a:p>
        </p:txBody>
      </p:sp>
      <p:grpSp>
        <p:nvGrpSpPr>
          <p:cNvPr id="11" name="object 11"/>
          <p:cNvGrpSpPr/>
          <p:nvPr/>
        </p:nvGrpSpPr>
        <p:grpSpPr>
          <a:xfrm>
            <a:off x="6891413" y="0"/>
            <a:ext cx="1224280" cy="6858000"/>
            <a:chOff x="6891413" y="0"/>
            <a:chExt cx="1224280" cy="6858000"/>
          </a:xfrm>
        </p:grpSpPr>
        <p:sp>
          <p:nvSpPr>
            <p:cNvPr id="12" name="object 12"/>
            <p:cNvSpPr/>
            <p:nvPr/>
          </p:nvSpPr>
          <p:spPr>
            <a:xfrm>
              <a:off x="7550302" y="0"/>
              <a:ext cx="280670" cy="6858000"/>
            </a:xfrm>
            <a:custGeom>
              <a:avLst/>
              <a:gdLst/>
              <a:ahLst/>
              <a:cxnLst/>
              <a:rect l="l" t="t" r="r" b="b"/>
              <a:pathLst>
                <a:path w="280670" h="6858000">
                  <a:moveTo>
                    <a:pt x="0" y="6858000"/>
                  </a:moveTo>
                  <a:lnTo>
                    <a:pt x="280631" y="6858000"/>
                  </a:lnTo>
                  <a:lnTo>
                    <a:pt x="280631" y="0"/>
                  </a:lnTo>
                  <a:lnTo>
                    <a:pt x="0" y="0"/>
                  </a:lnTo>
                  <a:lnTo>
                    <a:pt x="0" y="6858000"/>
                  </a:lnTo>
                  <a:close/>
                </a:path>
              </a:pathLst>
            </a:custGeom>
            <a:solidFill>
              <a:srgbClr val="831F82"/>
            </a:solidFill>
          </p:spPr>
          <p:txBody>
            <a:bodyPr wrap="square" lIns="0" tIns="0" rIns="0" bIns="0" rtlCol="0"/>
            <a:lstStyle/>
            <a:p>
              <a:endParaRPr/>
            </a:p>
          </p:txBody>
        </p:sp>
        <p:sp>
          <p:nvSpPr>
            <p:cNvPr id="13" name="object 13"/>
            <p:cNvSpPr/>
            <p:nvPr/>
          </p:nvSpPr>
          <p:spPr>
            <a:xfrm>
              <a:off x="7947659" y="0"/>
              <a:ext cx="168275" cy="6858000"/>
            </a:xfrm>
            <a:custGeom>
              <a:avLst/>
              <a:gdLst/>
              <a:ahLst/>
              <a:cxnLst/>
              <a:rect l="l" t="t" r="r" b="b"/>
              <a:pathLst>
                <a:path w="168275" h="6858000">
                  <a:moveTo>
                    <a:pt x="0" y="6858000"/>
                  </a:moveTo>
                  <a:lnTo>
                    <a:pt x="167919" y="6858000"/>
                  </a:lnTo>
                  <a:lnTo>
                    <a:pt x="167919" y="0"/>
                  </a:lnTo>
                  <a:lnTo>
                    <a:pt x="0" y="0"/>
                  </a:lnTo>
                  <a:lnTo>
                    <a:pt x="0" y="6858000"/>
                  </a:lnTo>
                  <a:close/>
                </a:path>
              </a:pathLst>
            </a:custGeom>
            <a:solidFill>
              <a:srgbClr val="509F28"/>
            </a:solidFill>
          </p:spPr>
          <p:txBody>
            <a:bodyPr wrap="square" lIns="0" tIns="0" rIns="0" bIns="0" rtlCol="0"/>
            <a:lstStyle/>
            <a:p>
              <a:endParaRPr/>
            </a:p>
          </p:txBody>
        </p:sp>
        <p:sp>
          <p:nvSpPr>
            <p:cNvPr id="14" name="object 14"/>
            <p:cNvSpPr/>
            <p:nvPr/>
          </p:nvSpPr>
          <p:spPr>
            <a:xfrm>
              <a:off x="7300175" y="0"/>
              <a:ext cx="153035" cy="6858000"/>
            </a:xfrm>
            <a:custGeom>
              <a:avLst/>
              <a:gdLst/>
              <a:ahLst/>
              <a:cxnLst/>
              <a:rect l="l" t="t" r="r" b="b"/>
              <a:pathLst>
                <a:path w="153034" h="6858000">
                  <a:moveTo>
                    <a:pt x="0" y="6858000"/>
                  </a:moveTo>
                  <a:lnTo>
                    <a:pt x="152844" y="6858000"/>
                  </a:lnTo>
                  <a:lnTo>
                    <a:pt x="152844" y="0"/>
                  </a:lnTo>
                  <a:lnTo>
                    <a:pt x="0" y="0"/>
                  </a:lnTo>
                  <a:lnTo>
                    <a:pt x="0" y="6858000"/>
                  </a:lnTo>
                  <a:close/>
                </a:path>
              </a:pathLst>
            </a:custGeom>
            <a:solidFill>
              <a:srgbClr val="C2000A"/>
            </a:solidFill>
          </p:spPr>
          <p:txBody>
            <a:bodyPr wrap="square" lIns="0" tIns="0" rIns="0" bIns="0" rtlCol="0"/>
            <a:lstStyle/>
            <a:p>
              <a:endParaRPr/>
            </a:p>
          </p:txBody>
        </p:sp>
        <p:sp>
          <p:nvSpPr>
            <p:cNvPr id="15" name="object 15"/>
            <p:cNvSpPr/>
            <p:nvPr/>
          </p:nvSpPr>
          <p:spPr>
            <a:xfrm>
              <a:off x="6988695" y="0"/>
              <a:ext cx="311785" cy="6858000"/>
            </a:xfrm>
            <a:custGeom>
              <a:avLst/>
              <a:gdLst/>
              <a:ahLst/>
              <a:cxnLst/>
              <a:rect l="l" t="t" r="r" b="b"/>
              <a:pathLst>
                <a:path w="311784" h="6858000">
                  <a:moveTo>
                    <a:pt x="0" y="6858000"/>
                  </a:moveTo>
                  <a:lnTo>
                    <a:pt x="311480" y="6858000"/>
                  </a:lnTo>
                  <a:lnTo>
                    <a:pt x="311480" y="0"/>
                  </a:lnTo>
                  <a:lnTo>
                    <a:pt x="0" y="0"/>
                  </a:lnTo>
                  <a:lnTo>
                    <a:pt x="0" y="6858000"/>
                  </a:lnTo>
                  <a:close/>
                </a:path>
              </a:pathLst>
            </a:custGeom>
            <a:solidFill>
              <a:srgbClr val="FF4100"/>
            </a:solidFill>
          </p:spPr>
          <p:txBody>
            <a:bodyPr wrap="square" lIns="0" tIns="0" rIns="0" bIns="0" rtlCol="0"/>
            <a:lstStyle/>
            <a:p>
              <a:endParaRPr/>
            </a:p>
          </p:txBody>
        </p:sp>
        <p:sp>
          <p:nvSpPr>
            <p:cNvPr id="16" name="object 16"/>
            <p:cNvSpPr/>
            <p:nvPr/>
          </p:nvSpPr>
          <p:spPr>
            <a:xfrm>
              <a:off x="6891413" y="0"/>
              <a:ext cx="97790" cy="6858000"/>
            </a:xfrm>
            <a:custGeom>
              <a:avLst/>
              <a:gdLst/>
              <a:ahLst/>
              <a:cxnLst/>
              <a:rect l="l" t="t" r="r" b="b"/>
              <a:pathLst>
                <a:path w="97790" h="6858000">
                  <a:moveTo>
                    <a:pt x="97281" y="0"/>
                  </a:moveTo>
                  <a:lnTo>
                    <a:pt x="0" y="0"/>
                  </a:lnTo>
                  <a:lnTo>
                    <a:pt x="0" y="6858000"/>
                  </a:lnTo>
                  <a:lnTo>
                    <a:pt x="97281" y="6858000"/>
                  </a:lnTo>
                  <a:lnTo>
                    <a:pt x="97281" y="0"/>
                  </a:lnTo>
                  <a:close/>
                </a:path>
              </a:pathLst>
            </a:custGeom>
            <a:solidFill>
              <a:srgbClr val="6E6B6C"/>
            </a:solidFill>
          </p:spPr>
          <p:txBody>
            <a:bodyPr wrap="square" lIns="0" tIns="0" rIns="0" bIns="0" rtlCol="0"/>
            <a:lstStyle/>
            <a:p>
              <a:endParaRPr/>
            </a:p>
          </p:txBody>
        </p:sp>
        <p:sp>
          <p:nvSpPr>
            <p:cNvPr id="17" name="object 17"/>
            <p:cNvSpPr/>
            <p:nvPr/>
          </p:nvSpPr>
          <p:spPr>
            <a:xfrm>
              <a:off x="7453020" y="0"/>
              <a:ext cx="97790" cy="6858000"/>
            </a:xfrm>
            <a:custGeom>
              <a:avLst/>
              <a:gdLst/>
              <a:ahLst/>
              <a:cxnLst/>
              <a:rect l="l" t="t" r="r" b="b"/>
              <a:pathLst>
                <a:path w="97790" h="6858000">
                  <a:moveTo>
                    <a:pt x="97281" y="0"/>
                  </a:moveTo>
                  <a:lnTo>
                    <a:pt x="0" y="0"/>
                  </a:lnTo>
                  <a:lnTo>
                    <a:pt x="0" y="6858000"/>
                  </a:lnTo>
                  <a:lnTo>
                    <a:pt x="97281" y="6858000"/>
                  </a:lnTo>
                  <a:lnTo>
                    <a:pt x="97281" y="0"/>
                  </a:lnTo>
                  <a:close/>
                </a:path>
              </a:pathLst>
            </a:custGeom>
            <a:solidFill>
              <a:srgbClr val="FFC000"/>
            </a:solidFill>
          </p:spPr>
          <p:txBody>
            <a:bodyPr wrap="square" lIns="0" tIns="0" rIns="0" bIns="0" rtlCol="0"/>
            <a:lstStyle/>
            <a:p>
              <a:endParaRPr/>
            </a:p>
          </p:txBody>
        </p:sp>
        <p:sp>
          <p:nvSpPr>
            <p:cNvPr id="18" name="object 18"/>
            <p:cNvSpPr/>
            <p:nvPr/>
          </p:nvSpPr>
          <p:spPr>
            <a:xfrm>
              <a:off x="7830934" y="0"/>
              <a:ext cx="116839" cy="6858000"/>
            </a:xfrm>
            <a:custGeom>
              <a:avLst/>
              <a:gdLst/>
              <a:ahLst/>
              <a:cxnLst/>
              <a:rect l="l" t="t" r="r" b="b"/>
              <a:pathLst>
                <a:path w="116840" h="6858000">
                  <a:moveTo>
                    <a:pt x="116725" y="0"/>
                  </a:moveTo>
                  <a:lnTo>
                    <a:pt x="0" y="0"/>
                  </a:lnTo>
                  <a:lnTo>
                    <a:pt x="0" y="6858000"/>
                  </a:lnTo>
                  <a:lnTo>
                    <a:pt x="116725" y="6858000"/>
                  </a:lnTo>
                  <a:lnTo>
                    <a:pt x="116725" y="0"/>
                  </a:lnTo>
                  <a:close/>
                </a:path>
              </a:pathLst>
            </a:custGeom>
            <a:solidFill>
              <a:srgbClr val="004F9F"/>
            </a:solidFill>
          </p:spPr>
          <p:txBody>
            <a:bodyPr wrap="square" lIns="0" tIns="0" rIns="0" bIns="0" rtlCol="0"/>
            <a:lstStyle/>
            <a:p>
              <a:endParaRPr/>
            </a:p>
          </p:txBody>
        </p:sp>
      </p:grpSp>
      <p:pic>
        <p:nvPicPr>
          <p:cNvPr id="21" name="object 3"/>
          <p:cNvPicPr/>
          <p:nvPr/>
        </p:nvPicPr>
        <p:blipFill>
          <a:blip r:embed="rId3" cstate="print"/>
          <a:stretch>
            <a:fillRect/>
          </a:stretch>
        </p:blipFill>
        <p:spPr>
          <a:xfrm>
            <a:off x="8892644" y="1443925"/>
            <a:ext cx="2375691" cy="2994929"/>
          </a:xfrm>
          <a:prstGeom prst="rect">
            <a:avLst/>
          </a:prstGeom>
        </p:spPr>
      </p:pic>
      <p:sp>
        <p:nvSpPr>
          <p:cNvPr id="22" name="object 7"/>
          <p:cNvSpPr txBox="1"/>
          <p:nvPr/>
        </p:nvSpPr>
        <p:spPr>
          <a:xfrm>
            <a:off x="9093128" y="4880950"/>
            <a:ext cx="1903730" cy="299720"/>
          </a:xfrm>
          <a:prstGeom prst="rect">
            <a:avLst/>
          </a:prstGeom>
        </p:spPr>
        <p:txBody>
          <a:bodyPr vert="horz" wrap="square" lIns="0" tIns="12700" rIns="0" bIns="0" rtlCol="0">
            <a:spAutoFit/>
          </a:bodyPr>
          <a:lstStyle/>
          <a:p>
            <a:pPr marL="12700">
              <a:lnSpc>
                <a:spcPct val="100000"/>
              </a:lnSpc>
              <a:spcBef>
                <a:spcPts val="100"/>
              </a:spcBef>
            </a:pPr>
            <a:r>
              <a:rPr lang="es-CO" sz="1800" dirty="0">
                <a:solidFill>
                  <a:srgbClr val="6E6B6C"/>
                </a:solidFill>
                <a:latin typeface="Arial MT"/>
                <a:cs typeface="Arial MT"/>
              </a:rPr>
              <a:t>NOVEMBER</a:t>
            </a:r>
            <a:r>
              <a:rPr lang="es-CO" sz="1800" spc="-45" dirty="0">
                <a:solidFill>
                  <a:srgbClr val="6E6B6C"/>
                </a:solidFill>
                <a:latin typeface="Arial MT"/>
                <a:cs typeface="Arial MT"/>
              </a:rPr>
              <a:t> </a:t>
            </a:r>
            <a:r>
              <a:rPr lang="es-CO" sz="1800" spc="-20" dirty="0">
                <a:solidFill>
                  <a:srgbClr val="6E6B6C"/>
                </a:solidFill>
                <a:latin typeface="Arial MT"/>
                <a:cs typeface="Arial MT"/>
              </a:rPr>
              <a:t>2025</a:t>
            </a:r>
            <a:endParaRPr sz="1800" dirty="0">
              <a:latin typeface="Arial MT"/>
              <a:cs typeface="Arial MT"/>
            </a:endParaRPr>
          </a:p>
        </p:txBody>
      </p:sp>
      <p:sp>
        <p:nvSpPr>
          <p:cNvPr id="23" name="object 7">
            <a:extLst>
              <a:ext uri="{FF2B5EF4-FFF2-40B4-BE49-F238E27FC236}">
                <a16:creationId xmlns:a16="http://schemas.microsoft.com/office/drawing/2014/main" id="{DB31D5A8-3632-A284-5376-637AC3D3FF5E}"/>
              </a:ext>
            </a:extLst>
          </p:cNvPr>
          <p:cNvSpPr txBox="1"/>
          <p:nvPr/>
        </p:nvSpPr>
        <p:spPr>
          <a:xfrm>
            <a:off x="8514727" y="6226760"/>
            <a:ext cx="3352799" cy="289823"/>
          </a:xfrm>
          <a:prstGeom prst="rect">
            <a:avLst/>
          </a:prstGeom>
        </p:spPr>
        <p:txBody>
          <a:bodyPr vert="horz" wrap="square" lIns="0" tIns="12700" rIns="0" bIns="0" rtlCol="0">
            <a:spAutoFit/>
          </a:bodyPr>
          <a:lstStyle/>
          <a:p>
            <a:pPr marL="12700">
              <a:lnSpc>
                <a:spcPct val="100000"/>
              </a:lnSpc>
              <a:spcBef>
                <a:spcPts val="100"/>
              </a:spcBef>
            </a:pPr>
            <a:r>
              <a:rPr lang="es-CO" sz="1800" dirty="0">
                <a:solidFill>
                  <a:srgbClr val="6E6B6C"/>
                </a:solidFill>
                <a:latin typeface="Arial MT"/>
                <a:cs typeface="Arial MT"/>
              </a:rPr>
              <a:t>Juan Esteban Mejía Velásquez</a:t>
            </a:r>
            <a:endParaRPr sz="1800" dirty="0">
              <a:latin typeface="Arial MT"/>
              <a:cs typeface="Arial MT"/>
            </a:endParaRPr>
          </a:p>
        </p:txBody>
      </p:sp>
      <p:sp>
        <p:nvSpPr>
          <p:cNvPr id="24" name="object 16">
            <a:extLst>
              <a:ext uri="{FF2B5EF4-FFF2-40B4-BE49-F238E27FC236}">
                <a16:creationId xmlns:a16="http://schemas.microsoft.com/office/drawing/2014/main" id="{949847BF-688E-0033-437C-75557F4B3907}"/>
              </a:ext>
            </a:extLst>
          </p:cNvPr>
          <p:cNvSpPr txBox="1"/>
          <p:nvPr/>
        </p:nvSpPr>
        <p:spPr>
          <a:xfrm>
            <a:off x="236948" y="6268560"/>
            <a:ext cx="98742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FFFFFF"/>
                </a:solidFill>
                <a:latin typeface="Arial MT"/>
                <a:cs typeface="Arial MT"/>
              </a:rPr>
              <a:t>Part</a:t>
            </a:r>
            <a:r>
              <a:rPr sz="600" spc="-20" dirty="0">
                <a:solidFill>
                  <a:srgbClr val="FFFFFF"/>
                </a:solidFill>
                <a:latin typeface="Arial MT"/>
                <a:cs typeface="Arial MT"/>
              </a:rPr>
              <a:t> </a:t>
            </a:r>
            <a:r>
              <a:rPr sz="600" dirty="0">
                <a:solidFill>
                  <a:srgbClr val="FFFFFF"/>
                </a:solidFill>
                <a:latin typeface="Arial MT"/>
                <a:cs typeface="Arial MT"/>
              </a:rPr>
              <a:t>of</a:t>
            </a:r>
            <a:r>
              <a:rPr sz="600" spc="-15" dirty="0">
                <a:solidFill>
                  <a:srgbClr val="FFFFFF"/>
                </a:solidFill>
                <a:latin typeface="Arial MT"/>
                <a:cs typeface="Arial MT"/>
              </a:rPr>
              <a:t> </a:t>
            </a:r>
            <a:r>
              <a:rPr sz="600" dirty="0">
                <a:solidFill>
                  <a:srgbClr val="FFFFFF"/>
                </a:solidFill>
                <a:latin typeface="Arial MT"/>
                <a:cs typeface="Arial MT"/>
              </a:rPr>
              <a:t>Liberty</a:t>
            </a:r>
            <a:r>
              <a:rPr sz="600" spc="-20" dirty="0">
                <a:solidFill>
                  <a:srgbClr val="FFFFFF"/>
                </a:solidFill>
                <a:latin typeface="Arial MT"/>
                <a:cs typeface="Arial MT"/>
              </a:rPr>
              <a:t> </a:t>
            </a:r>
            <a:r>
              <a:rPr sz="600" dirty="0">
                <a:solidFill>
                  <a:srgbClr val="FFFFFF"/>
                </a:solidFill>
                <a:latin typeface="Arial MT"/>
                <a:cs typeface="Arial MT"/>
              </a:rPr>
              <a:t>Latin</a:t>
            </a:r>
            <a:r>
              <a:rPr sz="600" spc="-15" dirty="0">
                <a:solidFill>
                  <a:srgbClr val="FFFFFF"/>
                </a:solidFill>
                <a:latin typeface="Arial MT"/>
                <a:cs typeface="Arial MT"/>
              </a:rPr>
              <a:t> </a:t>
            </a:r>
            <a:r>
              <a:rPr sz="600" spc="-10" dirty="0">
                <a:solidFill>
                  <a:srgbClr val="FFFFFF"/>
                </a:solidFill>
                <a:latin typeface="Arial MT"/>
                <a:cs typeface="Arial MT"/>
              </a:rPr>
              <a:t>America</a:t>
            </a:r>
            <a:endParaRPr sz="600">
              <a:latin typeface="Arial MT"/>
              <a:cs typeface="Arial MT"/>
            </a:endParaRPr>
          </a:p>
        </p:txBody>
      </p:sp>
      <p:pic>
        <p:nvPicPr>
          <p:cNvPr id="25" name="object 17">
            <a:extLst>
              <a:ext uri="{FF2B5EF4-FFF2-40B4-BE49-F238E27FC236}">
                <a16:creationId xmlns:a16="http://schemas.microsoft.com/office/drawing/2014/main" id="{16FF4961-0E15-462D-830C-9C75B3CF5D85}"/>
              </a:ext>
            </a:extLst>
          </p:cNvPr>
          <p:cNvPicPr/>
          <p:nvPr/>
        </p:nvPicPr>
        <p:blipFill>
          <a:blip r:embed="rId4" cstate="print"/>
          <a:stretch>
            <a:fillRect/>
          </a:stretch>
        </p:blipFill>
        <p:spPr>
          <a:xfrm>
            <a:off x="1661528" y="6241079"/>
            <a:ext cx="701039" cy="616920"/>
          </a:xfrm>
          <a:prstGeom prst="rect">
            <a:avLst/>
          </a:prstGeom>
        </p:spPr>
      </p:pic>
      <p:pic>
        <p:nvPicPr>
          <p:cNvPr id="26" name="object 18">
            <a:extLst>
              <a:ext uri="{FF2B5EF4-FFF2-40B4-BE49-F238E27FC236}">
                <a16:creationId xmlns:a16="http://schemas.microsoft.com/office/drawing/2014/main" id="{06E8011E-B0D8-FC26-9D1F-FF002AA8954A}"/>
              </a:ext>
            </a:extLst>
          </p:cNvPr>
          <p:cNvPicPr/>
          <p:nvPr/>
        </p:nvPicPr>
        <p:blipFill>
          <a:blip r:embed="rId5" cstate="print"/>
          <a:stretch>
            <a:fillRect/>
          </a:stretch>
        </p:blipFill>
        <p:spPr>
          <a:xfrm>
            <a:off x="4306722" y="6466332"/>
            <a:ext cx="1059167" cy="250723"/>
          </a:xfrm>
          <a:prstGeom prst="rect">
            <a:avLst/>
          </a:prstGeom>
        </p:spPr>
      </p:pic>
      <p:pic>
        <p:nvPicPr>
          <p:cNvPr id="27" name="object 19">
            <a:extLst>
              <a:ext uri="{FF2B5EF4-FFF2-40B4-BE49-F238E27FC236}">
                <a16:creationId xmlns:a16="http://schemas.microsoft.com/office/drawing/2014/main" id="{B2F82F92-FED8-4641-33D4-BEAB0F66F379}"/>
              </a:ext>
            </a:extLst>
          </p:cNvPr>
          <p:cNvPicPr/>
          <p:nvPr/>
        </p:nvPicPr>
        <p:blipFill>
          <a:blip r:embed="rId6" cstate="print"/>
          <a:stretch>
            <a:fillRect/>
          </a:stretch>
        </p:blipFill>
        <p:spPr>
          <a:xfrm>
            <a:off x="5816600" y="6521451"/>
            <a:ext cx="907643" cy="140473"/>
          </a:xfrm>
          <a:prstGeom prst="rect">
            <a:avLst/>
          </a:prstGeom>
        </p:spPr>
      </p:pic>
      <p:pic>
        <p:nvPicPr>
          <p:cNvPr id="28" name="object 20">
            <a:extLst>
              <a:ext uri="{FF2B5EF4-FFF2-40B4-BE49-F238E27FC236}">
                <a16:creationId xmlns:a16="http://schemas.microsoft.com/office/drawing/2014/main" id="{07B4ABB2-8370-A30D-92D0-9BD143780FC3}"/>
              </a:ext>
            </a:extLst>
          </p:cNvPr>
          <p:cNvPicPr/>
          <p:nvPr/>
        </p:nvPicPr>
        <p:blipFill>
          <a:blip r:embed="rId7" cstate="print"/>
          <a:stretch>
            <a:fillRect/>
          </a:stretch>
        </p:blipFill>
        <p:spPr>
          <a:xfrm>
            <a:off x="2813189" y="6473253"/>
            <a:ext cx="1043089" cy="236876"/>
          </a:xfrm>
          <a:prstGeom prst="rect">
            <a:avLst/>
          </a:prstGeom>
        </p:spPr>
      </p:pic>
      <p:pic>
        <p:nvPicPr>
          <p:cNvPr id="29" name="object 21">
            <a:extLst>
              <a:ext uri="{FF2B5EF4-FFF2-40B4-BE49-F238E27FC236}">
                <a16:creationId xmlns:a16="http://schemas.microsoft.com/office/drawing/2014/main" id="{CF79CC92-92FF-9167-0B03-5A6FBEF49521}"/>
              </a:ext>
            </a:extLst>
          </p:cNvPr>
          <p:cNvPicPr/>
          <p:nvPr/>
        </p:nvPicPr>
        <p:blipFill>
          <a:blip r:embed="rId8" cstate="print"/>
          <a:stretch>
            <a:fillRect/>
          </a:stretch>
        </p:blipFill>
        <p:spPr>
          <a:xfrm>
            <a:off x="253923" y="6437109"/>
            <a:ext cx="957166" cy="309156"/>
          </a:xfrm>
          <a:prstGeom prst="rect">
            <a:avLst/>
          </a:prstGeom>
        </p:spPr>
      </p:pic>
      <p:sp>
        <p:nvSpPr>
          <p:cNvPr id="19" name="CuadroTexto 18">
            <a:extLst>
              <a:ext uri="{FF2B5EF4-FFF2-40B4-BE49-F238E27FC236}">
                <a16:creationId xmlns:a16="http://schemas.microsoft.com/office/drawing/2014/main" id="{28CFB76B-1168-A8DE-94AB-FB42F6A1E6CA}"/>
              </a:ext>
            </a:extLst>
          </p:cNvPr>
          <p:cNvSpPr txBox="1"/>
          <p:nvPr/>
        </p:nvSpPr>
        <p:spPr>
          <a:xfrm>
            <a:off x="8145367" y="5420212"/>
            <a:ext cx="4017478" cy="707886"/>
          </a:xfrm>
          <a:prstGeom prst="rect">
            <a:avLst/>
          </a:prstGeom>
          <a:noFill/>
        </p:spPr>
        <p:txBody>
          <a:bodyPr wrap="square">
            <a:spAutoFit/>
          </a:bodyPr>
          <a:lstStyle/>
          <a:p>
            <a:pPr algn="ctr"/>
            <a:r>
              <a:rPr lang="en-US" sz="1100" dirty="0">
                <a:solidFill>
                  <a:srgbClr val="6E6B6C"/>
                </a:solidFill>
                <a:latin typeface="Arial MT"/>
              </a:rPr>
              <a:t>Technical Challenge – Solutions Architect </a:t>
            </a:r>
          </a:p>
          <a:p>
            <a:pPr algn="ctr"/>
            <a:r>
              <a:rPr lang="en-US" sz="1100" dirty="0">
                <a:solidFill>
                  <a:srgbClr val="6E6B6C"/>
                </a:solidFill>
                <a:latin typeface="Arial MT"/>
              </a:rPr>
              <a:t>(Customer Interactions Analytics with Gen AI on AWS) </a:t>
            </a:r>
            <a:br>
              <a:rPr lang="en-US" dirty="0"/>
            </a:b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D016D18-B6F8-BC9A-E334-C131EADD303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6C6F01D-0196-8B34-0338-B841C2180BCC}"/>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C9FC5EB9-1DF2-1472-1D47-86C7122F9888}"/>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0F4BFD97-FE7E-2754-78C9-E4EB25A307BF}"/>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B0CC6CA4-E812-3CC0-69D7-B6665872A1FF}"/>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309FECCC-0E21-9B63-78A9-209258E5F84C}"/>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466007C3-D5E1-943A-FB9C-0156A6A1276C}"/>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ECFAC461-4669-D63F-78A0-4B6356215873}"/>
              </a:ext>
            </a:extLst>
          </p:cNvPr>
          <p:cNvSpPr txBox="1">
            <a:spLocks noGrp="1"/>
          </p:cNvSpPr>
          <p:nvPr>
            <p:ph type="title"/>
          </p:nvPr>
        </p:nvSpPr>
        <p:spPr>
          <a:xfrm>
            <a:off x="365216" y="164452"/>
            <a:ext cx="4073525" cy="718145"/>
          </a:xfrm>
          <a:prstGeom prst="rect">
            <a:avLst/>
          </a:prstGeom>
        </p:spPr>
        <p:txBody>
          <a:bodyPr vert="horz" wrap="square" lIns="0" tIns="40640" rIns="0" bIns="0" rtlCol="0">
            <a:spAutoFit/>
          </a:bodyPr>
          <a:lstStyle/>
          <a:p>
            <a:pPr>
              <a:buNone/>
            </a:pPr>
            <a:r>
              <a:rPr lang="es-CO" sz="2800" dirty="0" err="1"/>
              <a:t>Quality</a:t>
            </a:r>
            <a:r>
              <a:rPr lang="es-CO" sz="2800" dirty="0"/>
              <a:t> </a:t>
            </a:r>
            <a:r>
              <a:rPr lang="es-CO" sz="2800" dirty="0" err="1"/>
              <a:t>Attributes</a:t>
            </a:r>
            <a:br>
              <a:rPr lang="es-CO" sz="2800" dirty="0">
                <a:latin typeface="Arial" panose="020B0604020202020204" pitchFamily="34" charset="0"/>
                <a:cs typeface="Arial" panose="020B0604020202020204" pitchFamily="34" charset="0"/>
              </a:rPr>
            </a:br>
            <a:r>
              <a:rPr lang="es-CO" sz="1600" b="0" dirty="0" err="1">
                <a:solidFill>
                  <a:srgbClr val="FF4100"/>
                </a:solidFill>
                <a:latin typeface="Arial MT"/>
                <a:cs typeface="Arial MT"/>
              </a:rPr>
              <a:t>Scenerios</a:t>
            </a:r>
            <a:endParaRPr sz="1600" dirty="0">
              <a:latin typeface="Arial MT"/>
              <a:cs typeface="Arial MT"/>
            </a:endParaRPr>
          </a:p>
        </p:txBody>
      </p:sp>
      <p:sp>
        <p:nvSpPr>
          <p:cNvPr id="83" name="object 83">
            <a:extLst>
              <a:ext uri="{FF2B5EF4-FFF2-40B4-BE49-F238E27FC236}">
                <a16:creationId xmlns:a16="http://schemas.microsoft.com/office/drawing/2014/main" id="{A391D128-494C-5A42-DE34-32531048B09E}"/>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ECD3A0D6-4BF0-136C-1C6D-54FAE00A42DA}"/>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10</a:t>
            </a:fld>
            <a:endParaRPr spc="-25" dirty="0"/>
          </a:p>
        </p:txBody>
      </p:sp>
      <p:grpSp>
        <p:nvGrpSpPr>
          <p:cNvPr id="67" name="object 67">
            <a:extLst>
              <a:ext uri="{FF2B5EF4-FFF2-40B4-BE49-F238E27FC236}">
                <a16:creationId xmlns:a16="http://schemas.microsoft.com/office/drawing/2014/main" id="{76992913-51C4-DE38-50A0-001FE188AB5D}"/>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DD8FCD69-E935-1C23-387D-EF5CDF9767B2}"/>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1871304F-6A80-C05C-1BB6-4AD4AF55C2DC}"/>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210693AB-3267-1AF2-81CB-32B30B28B822}"/>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852F52B0-3B41-A2B9-4768-9863FBDF2204}"/>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50E0D8F6-AF6D-C041-1537-ED0FDAE90354}"/>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AE8E7FEF-E59E-8499-44B3-F213802729BD}"/>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1AEA834B-1CCA-AA2E-740E-3F800F3950D1}"/>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96B134F3-460A-74FA-E5D2-9629E9B7006E}"/>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196F8D3A-3B69-CE30-979F-0C48AA995461}"/>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CC383AD2-3FD8-4FD2-86F7-2C658135E425}"/>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38D073C8-ACD2-5F8A-6562-B9EA2ABE4C38}"/>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9E87FD54-2A0D-2EC0-54E4-E8DE067AFE5F}"/>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graphicFrame>
        <p:nvGraphicFramePr>
          <p:cNvPr id="8" name="Objeto 7">
            <a:extLst>
              <a:ext uri="{FF2B5EF4-FFF2-40B4-BE49-F238E27FC236}">
                <a16:creationId xmlns:a16="http://schemas.microsoft.com/office/drawing/2014/main" id="{5E1DE895-4BCC-8139-0B2A-B63D73230A35}"/>
              </a:ext>
            </a:extLst>
          </p:cNvPr>
          <p:cNvGraphicFramePr>
            <a:graphicFrameLocks noChangeAspect="1"/>
          </p:cNvGraphicFramePr>
          <p:nvPr>
            <p:extLst>
              <p:ext uri="{D42A27DB-BD31-4B8C-83A1-F6EECF244321}">
                <p14:modId xmlns:p14="http://schemas.microsoft.com/office/powerpoint/2010/main" val="1990101505"/>
              </p:ext>
            </p:extLst>
          </p:nvPr>
        </p:nvGraphicFramePr>
        <p:xfrm>
          <a:off x="1528045" y="1600200"/>
          <a:ext cx="1994606" cy="2909227"/>
        </p:xfrm>
        <a:graphic>
          <a:graphicData uri="http://schemas.openxmlformats.org/presentationml/2006/ole">
            <mc:AlternateContent xmlns:mc="http://schemas.openxmlformats.org/markup-compatibility/2006">
              <mc:Choice xmlns:v="urn:schemas-microsoft-com:vml" Requires="v">
                <p:oleObj name="Document" r:id="rId4" imgW="5609442" imgH="8193811" progId="Word.Document.12">
                  <p:embed/>
                </p:oleObj>
              </mc:Choice>
              <mc:Fallback>
                <p:oleObj name="Document" r:id="rId4" imgW="5609442" imgH="8193811" progId="Word.Document.12">
                  <p:embed/>
                  <p:pic>
                    <p:nvPicPr>
                      <p:cNvPr id="0" name=""/>
                      <p:cNvPicPr/>
                      <p:nvPr/>
                    </p:nvPicPr>
                    <p:blipFill>
                      <a:blip r:embed="rId5"/>
                      <a:stretch>
                        <a:fillRect/>
                      </a:stretch>
                    </p:blipFill>
                    <p:spPr>
                      <a:xfrm>
                        <a:off x="1528045" y="1600200"/>
                        <a:ext cx="1994606" cy="2909227"/>
                      </a:xfrm>
                      <a:prstGeom prst="rect">
                        <a:avLst/>
                      </a:prstGeom>
                    </p:spPr>
                  </p:pic>
                </p:oleObj>
              </mc:Fallback>
            </mc:AlternateContent>
          </a:graphicData>
        </a:graphic>
      </p:graphicFrame>
      <p:pic>
        <p:nvPicPr>
          <p:cNvPr id="6146" name="Picture 2" descr="Double Click Gesture, Hand Cursor of Computer Mouse Line and Silhouette  Black Icon Set. Pointer Finger Pictogram Stock Vector - Illustration of  technology, pictogram: 280494287">
            <a:extLst>
              <a:ext uri="{FF2B5EF4-FFF2-40B4-BE49-F238E27FC236}">
                <a16:creationId xmlns:a16="http://schemas.microsoft.com/office/drawing/2014/main" id="{922F2A84-0480-3D97-F9D2-7CE61183F0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8079" y="4502115"/>
            <a:ext cx="1676400" cy="167640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58222F31-F220-C8B1-45B1-6380A5C27BB0}"/>
              </a:ext>
            </a:extLst>
          </p:cNvPr>
          <p:cNvSpPr txBox="1"/>
          <p:nvPr/>
        </p:nvSpPr>
        <p:spPr>
          <a:xfrm>
            <a:off x="4648200" y="2362200"/>
            <a:ext cx="6097022" cy="1754326"/>
          </a:xfrm>
          <a:prstGeom prst="rect">
            <a:avLst/>
          </a:prstGeom>
          <a:noFill/>
        </p:spPr>
        <p:txBody>
          <a:bodyPr wrap="square">
            <a:spAutoFit/>
          </a:bodyPr>
          <a:lstStyle/>
          <a:p>
            <a:pPr algn="ctr"/>
            <a:r>
              <a:rPr lang="en-US" b="1" i="1" dirty="0">
                <a:solidFill>
                  <a:srgbClr val="C00000"/>
                </a:solidFill>
                <a:latin typeface="Arial" panose="020B0604020202020204" pitchFamily="34" charset="0"/>
                <a:cs typeface="Arial" panose="020B0604020202020204" pitchFamily="34" charset="0"/>
              </a:rPr>
              <a:t>These are just prototypical examples. This exercise should be done as a team. It improves everyone's involvement and the decision-making process. (In a complex system like a Data Arch, having different perspectives contributes more and better to understanding)</a:t>
            </a:r>
            <a:endParaRPr lang="es-CO" b="1" i="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309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FC59A8A-0C8A-3798-07C3-0AB1568FB65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6AAA9A7-E23D-391E-87BE-596D1D229125}"/>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3D8C680C-6747-520B-22DC-B33C539C8C33}"/>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B177D168-963B-3013-7D21-A10F4AE680FC}"/>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A1AA3D3A-6358-2060-40F8-D6EA3927E989}"/>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3FCDE23C-6D3C-4627-07A3-360F7CAE2705}"/>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45B2BFB6-7E58-A2A8-58EF-8E8FA8B3FDA1}"/>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CA82A3D0-FE2E-D014-1D04-A85F5472D5D3}"/>
              </a:ext>
            </a:extLst>
          </p:cNvPr>
          <p:cNvSpPr txBox="1">
            <a:spLocks noGrp="1"/>
          </p:cNvSpPr>
          <p:nvPr>
            <p:ph type="title"/>
          </p:nvPr>
        </p:nvSpPr>
        <p:spPr>
          <a:xfrm>
            <a:off x="365216" y="164452"/>
            <a:ext cx="4073525" cy="709930"/>
          </a:xfrm>
          <a:prstGeom prst="rect">
            <a:avLst/>
          </a:prstGeom>
        </p:spPr>
        <p:txBody>
          <a:bodyPr vert="horz" wrap="square" lIns="0" tIns="40640" rIns="0" bIns="0" rtlCol="0">
            <a:spAutoFit/>
          </a:bodyPr>
          <a:lstStyle/>
          <a:p>
            <a:pPr marL="38100">
              <a:lnSpc>
                <a:spcPct val="100000"/>
              </a:lnSpc>
              <a:spcBef>
                <a:spcPts val="320"/>
              </a:spcBef>
            </a:pPr>
            <a:r>
              <a:rPr lang="es-CO" sz="2600" b="0" dirty="0">
                <a:solidFill>
                  <a:srgbClr val="3D3838"/>
                </a:solidFill>
                <a:latin typeface="Arial MT"/>
                <a:cs typeface="Arial MT"/>
              </a:rPr>
              <a:t>Data </a:t>
            </a:r>
            <a:r>
              <a:rPr lang="es-CO" sz="2600" b="0" dirty="0" err="1">
                <a:solidFill>
                  <a:srgbClr val="3D3838"/>
                </a:solidFill>
                <a:latin typeface="Arial MT"/>
                <a:cs typeface="Arial MT"/>
              </a:rPr>
              <a:t>Architecture</a:t>
            </a:r>
            <a:endParaRPr sz="1350" baseline="86419" dirty="0">
              <a:latin typeface="Arial MT"/>
              <a:cs typeface="Arial MT"/>
            </a:endParaRPr>
          </a:p>
          <a:p>
            <a:pPr marL="38100">
              <a:lnSpc>
                <a:spcPct val="100000"/>
              </a:lnSpc>
              <a:spcBef>
                <a:spcPts val="130"/>
              </a:spcBef>
            </a:pPr>
            <a:r>
              <a:rPr lang="es-CO" sz="1600" b="0" dirty="0" err="1">
                <a:solidFill>
                  <a:srgbClr val="FF4100"/>
                </a:solidFill>
                <a:latin typeface="Arial MT"/>
                <a:cs typeface="Arial MT"/>
              </a:rPr>
              <a:t>First</a:t>
            </a:r>
            <a:r>
              <a:rPr lang="es-CO" sz="1600" b="0" dirty="0">
                <a:solidFill>
                  <a:srgbClr val="FF4100"/>
                </a:solidFill>
                <a:latin typeface="Arial MT"/>
                <a:cs typeface="Arial MT"/>
              </a:rPr>
              <a:t> </a:t>
            </a:r>
            <a:r>
              <a:rPr lang="es-CO" sz="1600" b="0" dirty="0" err="1">
                <a:solidFill>
                  <a:srgbClr val="FF4100"/>
                </a:solidFill>
                <a:latin typeface="Arial MT"/>
                <a:cs typeface="Arial MT"/>
              </a:rPr>
              <a:t>Iteration</a:t>
            </a:r>
            <a:endParaRPr sz="1600" dirty="0">
              <a:latin typeface="Arial MT"/>
              <a:cs typeface="Arial MT"/>
            </a:endParaRPr>
          </a:p>
        </p:txBody>
      </p:sp>
      <p:sp>
        <p:nvSpPr>
          <p:cNvPr id="83" name="object 83">
            <a:extLst>
              <a:ext uri="{FF2B5EF4-FFF2-40B4-BE49-F238E27FC236}">
                <a16:creationId xmlns:a16="http://schemas.microsoft.com/office/drawing/2014/main" id="{0B71DAC9-2788-A9B5-14C9-BDEEBA7CD0CC}"/>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1BF0F95F-FAAF-B715-0AC2-C561B37EC8C6}"/>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11</a:t>
            </a:fld>
            <a:endParaRPr spc="-25" dirty="0"/>
          </a:p>
        </p:txBody>
      </p:sp>
      <p:pic>
        <p:nvPicPr>
          <p:cNvPr id="90" name="Gráfico 89">
            <a:extLst>
              <a:ext uri="{FF2B5EF4-FFF2-40B4-BE49-F238E27FC236}">
                <a16:creationId xmlns:a16="http://schemas.microsoft.com/office/drawing/2014/main" id="{11B14473-DD99-E6FC-ABA0-7D22DB1C39C0}"/>
              </a:ext>
            </a:extLst>
          </p:cNvPr>
          <p:cNvPicPr>
            <a:picLocks noChangeAspect="1"/>
          </p:cNvPicPr>
          <p:nvPr/>
        </p:nvPicPr>
        <p:blipFill>
          <a:blip r:embed="rId2">
            <a:extLst>
              <a:ext uri="{96DAC541-7B7A-43D3-8B79-37D633B846F1}">
                <asvg:svgBlip xmlns:asvg="http://schemas.microsoft.com/office/drawing/2016/SVG/main" r:embed="rId3"/>
              </a:ext>
            </a:extLst>
          </a:blip>
          <a:srcRect l="6267" t="54260" r="39774" b="1111"/>
          <a:stretch>
            <a:fillRect/>
          </a:stretch>
        </p:blipFill>
        <p:spPr>
          <a:xfrm>
            <a:off x="457200" y="1061890"/>
            <a:ext cx="6525551" cy="4967301"/>
          </a:xfrm>
          <a:prstGeom prst="rect">
            <a:avLst/>
          </a:prstGeom>
        </p:spPr>
      </p:pic>
      <p:sp>
        <p:nvSpPr>
          <p:cNvPr id="92" name="CuadroTexto 91">
            <a:extLst>
              <a:ext uri="{FF2B5EF4-FFF2-40B4-BE49-F238E27FC236}">
                <a16:creationId xmlns:a16="http://schemas.microsoft.com/office/drawing/2014/main" id="{74111934-06CE-B451-CE29-ACFC456D5C87}"/>
              </a:ext>
            </a:extLst>
          </p:cNvPr>
          <p:cNvSpPr txBox="1"/>
          <p:nvPr/>
        </p:nvSpPr>
        <p:spPr>
          <a:xfrm>
            <a:off x="7239000" y="1371600"/>
            <a:ext cx="4595469" cy="37856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buNone/>
            </a:pPr>
            <a:endParaRPr lang="en-US" sz="800" dirty="0">
              <a:latin typeface="Arial" panose="020B0604020202020204" pitchFamily="34" charset="0"/>
              <a:cs typeface="Arial" panose="020B0604020202020204" pitchFamily="34" charset="0"/>
            </a:endParaRPr>
          </a:p>
          <a:p>
            <a:pPr>
              <a:buNone/>
            </a:pPr>
            <a:r>
              <a:rPr lang="en-US" sz="800" dirty="0">
                <a:latin typeface="Arial" panose="020B0604020202020204" pitchFamily="34" charset="0"/>
                <a:cs typeface="Arial" panose="020B0604020202020204" pitchFamily="34" charset="0"/>
              </a:rPr>
              <a:t>* Contact center to  </a:t>
            </a:r>
            <a:r>
              <a:rPr lang="en-US" sz="800" dirty="0" err="1">
                <a:latin typeface="Arial" panose="020B0604020202020204" pitchFamily="34" charset="0"/>
                <a:cs typeface="Arial" panose="020B0604020202020204" pitchFamily="34" charset="0"/>
              </a:rPr>
              <a:t>EventBridge</a:t>
            </a:r>
            <a:endParaRPr lang="en-US" sz="800" dirty="0">
              <a:latin typeface="Arial" panose="020B0604020202020204" pitchFamily="34" charset="0"/>
              <a:cs typeface="Arial" panose="020B0604020202020204" pitchFamily="34" charset="0"/>
            </a:endParaRPr>
          </a:p>
          <a:p>
            <a:pPr>
              <a:buNone/>
            </a:pPr>
            <a:r>
              <a:rPr lang="en-US" sz="800" dirty="0">
                <a:latin typeface="Arial" panose="020B0604020202020204" pitchFamily="34" charset="0"/>
                <a:cs typeface="Arial" panose="020B0604020202020204" pitchFamily="34" charset="0"/>
              </a:rPr>
              <a:t>  Calls/chats from Genesys (or similar) generate events with a transcript reference. All events go first to Amazon </a:t>
            </a:r>
            <a:r>
              <a:rPr lang="en-US" sz="800" dirty="0" err="1">
                <a:latin typeface="Arial" panose="020B0604020202020204" pitchFamily="34" charset="0"/>
                <a:cs typeface="Arial" panose="020B0604020202020204" pitchFamily="34" charset="0"/>
              </a:rPr>
              <a:t>EventBridge</a:t>
            </a:r>
            <a:r>
              <a:rPr lang="en-US" sz="800" dirty="0">
                <a:latin typeface="Arial" panose="020B0604020202020204" pitchFamily="34" charset="0"/>
                <a:cs typeface="Arial" panose="020B0604020202020204" pitchFamily="34" charset="0"/>
              </a:rPr>
              <a:t>, the single entry point.</a:t>
            </a:r>
          </a:p>
          <a:p>
            <a:pPr>
              <a:buNone/>
            </a:pPr>
            <a:endParaRPr lang="en-US" sz="800" dirty="0">
              <a:latin typeface="Arial" panose="020B0604020202020204" pitchFamily="34" charset="0"/>
              <a:cs typeface="Arial" panose="020B0604020202020204" pitchFamily="34" charset="0"/>
            </a:endParaRPr>
          </a:p>
          <a:p>
            <a:pPr>
              <a:buNone/>
            </a:pPr>
            <a:r>
              <a:rPr lang="en-US" sz="800" dirty="0">
                <a:latin typeface="Arial" panose="020B0604020202020204" pitchFamily="34" charset="0"/>
                <a:cs typeface="Arial" panose="020B0604020202020204" pitchFamily="34" charset="0"/>
              </a:rPr>
              <a:t>* Real-time (speed) path</a:t>
            </a:r>
          </a:p>
          <a:p>
            <a:pPr>
              <a:buNone/>
            </a:pP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EventBridge</a:t>
            </a:r>
            <a:r>
              <a:rPr lang="en-US" sz="800" dirty="0">
                <a:latin typeface="Arial" panose="020B0604020202020204" pitchFamily="34" charset="0"/>
                <a:cs typeface="Arial" panose="020B0604020202020204" pitchFamily="34" charset="0"/>
              </a:rPr>
              <a:t> sends events to **Kinesis Data Streams**. A streaming job (Glue Streaming / Lambda) enriches them and stores the latest interactions in **DynamoDB**, optimized for low-latency reads.</a:t>
            </a:r>
          </a:p>
          <a:p>
            <a:pPr>
              <a:buNone/>
            </a:pPr>
            <a:endParaRPr lang="en-US" sz="8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Batch (historical)</a:t>
            </a: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 path  In parallel, the contact center exports bulk interaction files to **S3 Raw**. Batch Glue jobs clean and enrich them, writing analytics-ready tables to **S3 Curated**, forming the full interaction history.</a:t>
            </a:r>
          </a:p>
          <a:p>
            <a:pPr>
              <a:buNone/>
            </a:pPr>
            <a:endParaRPr lang="en-US" sz="800" dirty="0">
              <a:latin typeface="Arial" panose="020B0604020202020204" pitchFamily="34" charset="0"/>
              <a:cs typeface="Arial" panose="020B0604020202020204" pitchFamily="34" charset="0"/>
            </a:endParaRPr>
          </a:p>
          <a:p>
            <a:pPr>
              <a:buNone/>
            </a:pPr>
            <a:r>
              <a:rPr lang="en-US" sz="800" dirty="0">
                <a:latin typeface="Arial" panose="020B0604020202020204" pitchFamily="34" charset="0"/>
                <a:cs typeface="Arial" panose="020B0604020202020204" pitchFamily="34" charset="0"/>
              </a:rPr>
              <a:t>* GenAI layer  A Bedrock LLM plus a knowledge base consumes both:</a:t>
            </a:r>
          </a:p>
          <a:p>
            <a:pPr>
              <a:buNone/>
            </a:pPr>
            <a:endParaRPr lang="en-US" sz="800" dirty="0">
              <a:latin typeface="Arial" panose="020B0604020202020204" pitchFamily="34" charset="0"/>
              <a:cs typeface="Arial" panose="020B0604020202020204" pitchFamily="34" charset="0"/>
            </a:endParaRPr>
          </a:p>
          <a:p>
            <a:pPr>
              <a:buNone/>
            </a:pPr>
            <a:r>
              <a:rPr lang="en-US" sz="800" dirty="0">
                <a:latin typeface="Arial" panose="020B0604020202020204" pitchFamily="34" charset="0"/>
                <a:cs typeface="Arial" panose="020B0604020202020204" pitchFamily="34" charset="0"/>
              </a:rPr>
              <a:t>  * Recent data from **DynamoDB Streams**</a:t>
            </a:r>
          </a:p>
          <a:p>
            <a:pPr>
              <a:buNone/>
            </a:pPr>
            <a:r>
              <a:rPr lang="en-US" sz="800" dirty="0">
                <a:latin typeface="Arial" panose="020B0604020202020204" pitchFamily="34" charset="0"/>
                <a:cs typeface="Arial" panose="020B0604020202020204" pitchFamily="34" charset="0"/>
              </a:rPr>
              <a:t>  * Historical, curated data from **S3 Curated** and the KB</a:t>
            </a:r>
          </a:p>
          <a:p>
            <a:pPr>
              <a:buNone/>
            </a:pPr>
            <a:r>
              <a:rPr lang="en-US" sz="800" dirty="0">
                <a:latin typeface="Arial" panose="020B0604020202020204" pitchFamily="34" charset="0"/>
                <a:cs typeface="Arial" panose="020B0604020202020204" pitchFamily="34" charset="0"/>
              </a:rPr>
              <a:t>    An orchestration/agent component builds prompts, calls the LLM, and adds extra lookups to generate reasons for contact, solutions, and summaries.</a:t>
            </a:r>
          </a:p>
          <a:p>
            <a:pPr>
              <a:buNone/>
            </a:pPr>
            <a:endParaRPr lang="en-US" sz="8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Service layer</a:t>
            </a: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  The final enriched interaction records live in DynamoDB as the main operational store, also used by analytics tools (Redshift, Athena, Quick Suit) alongside S3 data.</a:t>
            </a:r>
          </a:p>
          <a:p>
            <a:pPr>
              <a:buNone/>
            </a:pPr>
            <a:endParaRPr lang="en-US" sz="8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API / CRM integration</a:t>
            </a:r>
          </a:p>
          <a:p>
            <a:pPr marL="171450" indent="-171450">
              <a:buFont typeface="Arial" panose="020B0604020202020204" pitchFamily="34" charset="0"/>
              <a:buChar char="•"/>
            </a:pPr>
            <a:r>
              <a:rPr lang="en-US" sz="800" dirty="0">
                <a:latin typeface="Arial" panose="020B0604020202020204" pitchFamily="34" charset="0"/>
                <a:cs typeface="Arial" panose="020B0604020202020204" pitchFamily="34" charset="0"/>
              </a:rPr>
              <a:t>  An AWS Lambda behind API Gateway exposes an endpoint like `GET /interactions/{</a:t>
            </a:r>
            <a:r>
              <a:rPr lang="en-US" sz="800" dirty="0" err="1">
                <a:latin typeface="Arial" panose="020B0604020202020204" pitchFamily="34" charset="0"/>
                <a:cs typeface="Arial" panose="020B0604020202020204" pitchFamily="34" charset="0"/>
              </a:rPr>
              <a:t>account_number</a:t>
            </a:r>
            <a:r>
              <a:rPr lang="en-US" sz="800" dirty="0">
                <a:latin typeface="Arial" panose="020B0604020202020204" pitchFamily="34" charset="0"/>
                <a:cs typeface="Arial" panose="020B0604020202020204" pitchFamily="34" charset="0"/>
              </a:rPr>
              <a:t>}`, reading from DynamoDB (and optionally S3/GenAI) so systems like **Salesforce** can retrieve a customer’s full interaction history.</a:t>
            </a:r>
          </a:p>
        </p:txBody>
      </p:sp>
    </p:spTree>
    <p:extLst>
      <p:ext uri="{BB962C8B-B14F-4D97-AF65-F5344CB8AC3E}">
        <p14:creationId xmlns:p14="http://schemas.microsoft.com/office/powerpoint/2010/main" val="337053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6B7AD94-1AB1-D16B-4D6C-EE282765EDC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D7C7A8-0CF1-2067-7F02-5B21A1606A57}"/>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7B0AE9BE-10A3-D050-042E-26B2C16315C1}"/>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D1B5AF25-C8E0-F93D-7736-465E2C9062B9}"/>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27379439-D093-0515-BD39-78309ACC055E}"/>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168C2983-545D-FE03-B16D-C3650743068B}"/>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985500A4-2756-2D0D-2AAE-6AB864E2F239}"/>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4A3A022F-3AF1-BC25-E38D-7F0AE6DF931E}"/>
              </a:ext>
            </a:extLst>
          </p:cNvPr>
          <p:cNvSpPr txBox="1">
            <a:spLocks noGrp="1"/>
          </p:cNvSpPr>
          <p:nvPr>
            <p:ph type="title"/>
          </p:nvPr>
        </p:nvSpPr>
        <p:spPr>
          <a:xfrm>
            <a:off x="365217" y="164452"/>
            <a:ext cx="4054384" cy="1100301"/>
          </a:xfrm>
          <a:prstGeom prst="rect">
            <a:avLst/>
          </a:prstGeom>
        </p:spPr>
        <p:txBody>
          <a:bodyPr vert="horz" wrap="square" lIns="0" tIns="40640" rIns="0" bIns="0" rtlCol="0">
            <a:spAutoFit/>
          </a:bodyPr>
          <a:lstStyle/>
          <a:p>
            <a:pPr marL="38100">
              <a:lnSpc>
                <a:spcPct val="100000"/>
              </a:lnSpc>
              <a:spcBef>
                <a:spcPts val="320"/>
              </a:spcBef>
            </a:pPr>
            <a:r>
              <a:rPr lang="es-CO" sz="2600" b="0" dirty="0">
                <a:solidFill>
                  <a:srgbClr val="3D3838"/>
                </a:solidFill>
                <a:latin typeface="Arial MT"/>
                <a:cs typeface="Arial MT"/>
              </a:rPr>
              <a:t>Switch Lambda </a:t>
            </a:r>
            <a:r>
              <a:rPr lang="es-CO" sz="2600" b="0" dirty="0" err="1">
                <a:solidFill>
                  <a:srgbClr val="3D3838"/>
                </a:solidFill>
                <a:latin typeface="Arial MT"/>
                <a:cs typeface="Arial MT"/>
              </a:rPr>
              <a:t>Arch</a:t>
            </a:r>
            <a:r>
              <a:rPr lang="es-CO" sz="2600" b="0" dirty="0">
                <a:solidFill>
                  <a:srgbClr val="3D3838"/>
                </a:solidFill>
                <a:latin typeface="Arial MT"/>
                <a:cs typeface="Arial MT"/>
              </a:rPr>
              <a:t> </a:t>
            </a:r>
            <a:r>
              <a:rPr lang="es-CO" sz="2600" b="0" dirty="0" err="1">
                <a:solidFill>
                  <a:srgbClr val="3D3838"/>
                </a:solidFill>
                <a:latin typeface="Arial MT"/>
                <a:cs typeface="Arial MT"/>
              </a:rPr>
              <a:t>to</a:t>
            </a:r>
            <a:r>
              <a:rPr lang="es-CO" sz="2600" b="0" dirty="0">
                <a:solidFill>
                  <a:srgbClr val="3D3838"/>
                </a:solidFill>
                <a:latin typeface="Arial MT"/>
                <a:cs typeface="Arial MT"/>
              </a:rPr>
              <a:t> Kappa</a:t>
            </a:r>
            <a:endParaRPr sz="1350" baseline="86419" dirty="0">
              <a:latin typeface="Arial MT"/>
              <a:cs typeface="Arial MT"/>
            </a:endParaRPr>
          </a:p>
          <a:p>
            <a:pPr marL="38100">
              <a:lnSpc>
                <a:spcPct val="100000"/>
              </a:lnSpc>
              <a:spcBef>
                <a:spcPts val="130"/>
              </a:spcBef>
            </a:pPr>
            <a:r>
              <a:rPr lang="es-CO" sz="1600" b="0" dirty="0" err="1">
                <a:solidFill>
                  <a:srgbClr val="FF4100"/>
                </a:solidFill>
                <a:latin typeface="Arial MT"/>
                <a:cs typeface="Arial MT"/>
              </a:rPr>
              <a:t>Second</a:t>
            </a:r>
            <a:r>
              <a:rPr lang="es-CO" sz="1600" b="0" dirty="0">
                <a:solidFill>
                  <a:srgbClr val="FF4100"/>
                </a:solidFill>
                <a:latin typeface="Arial MT"/>
                <a:cs typeface="Arial MT"/>
              </a:rPr>
              <a:t> </a:t>
            </a:r>
            <a:r>
              <a:rPr lang="es-CO" sz="1600" b="0" dirty="0" err="1">
                <a:solidFill>
                  <a:srgbClr val="FF4100"/>
                </a:solidFill>
                <a:latin typeface="Arial MT"/>
                <a:cs typeface="Arial MT"/>
              </a:rPr>
              <a:t>Iteration</a:t>
            </a:r>
            <a:endParaRPr sz="1600" dirty="0">
              <a:latin typeface="Arial MT"/>
              <a:cs typeface="Arial MT"/>
            </a:endParaRPr>
          </a:p>
        </p:txBody>
      </p:sp>
      <p:sp>
        <p:nvSpPr>
          <p:cNvPr id="83" name="object 83">
            <a:extLst>
              <a:ext uri="{FF2B5EF4-FFF2-40B4-BE49-F238E27FC236}">
                <a16:creationId xmlns:a16="http://schemas.microsoft.com/office/drawing/2014/main" id="{19A4C245-D6D4-45A1-C038-756D5AE0397B}"/>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F8A2317B-8EE8-4D5A-D198-815614FDF6B4}"/>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12</a:t>
            </a:fld>
            <a:endParaRPr spc="-25" dirty="0"/>
          </a:p>
        </p:txBody>
      </p:sp>
      <p:pic>
        <p:nvPicPr>
          <p:cNvPr id="13" name="Imagen 12" descr="Diagrama&#10;&#10;El contenido generado por IA puede ser incorrecto.">
            <a:extLst>
              <a:ext uri="{FF2B5EF4-FFF2-40B4-BE49-F238E27FC236}">
                <a16:creationId xmlns:a16="http://schemas.microsoft.com/office/drawing/2014/main" id="{140F65AA-55C7-636D-546D-B15D7C1B471D}"/>
              </a:ext>
            </a:extLst>
          </p:cNvPr>
          <p:cNvPicPr>
            <a:picLocks noChangeAspect="1"/>
          </p:cNvPicPr>
          <p:nvPr/>
        </p:nvPicPr>
        <p:blipFill>
          <a:blip r:embed="rId2">
            <a:extLst>
              <a:ext uri="{28A0092B-C50C-407E-A947-70E740481C1C}">
                <a14:useLocalDpi xmlns:a14="http://schemas.microsoft.com/office/drawing/2010/main" val="0"/>
              </a:ext>
            </a:extLst>
          </a:blip>
          <a:srcRect l="5613" t="68778" r="40817"/>
          <a:stretch>
            <a:fillRect/>
          </a:stretch>
        </p:blipFill>
        <p:spPr>
          <a:xfrm>
            <a:off x="5458870" y="457200"/>
            <a:ext cx="6544679" cy="5254442"/>
          </a:xfrm>
          <a:prstGeom prst="rect">
            <a:avLst/>
          </a:prstGeom>
        </p:spPr>
      </p:pic>
      <p:sp>
        <p:nvSpPr>
          <p:cNvPr id="15" name="CuadroTexto 14">
            <a:extLst>
              <a:ext uri="{FF2B5EF4-FFF2-40B4-BE49-F238E27FC236}">
                <a16:creationId xmlns:a16="http://schemas.microsoft.com/office/drawing/2014/main" id="{2592D673-7CCF-DA2F-4A97-ACE2E13D796F}"/>
              </a:ext>
            </a:extLst>
          </p:cNvPr>
          <p:cNvSpPr txBox="1"/>
          <p:nvPr/>
        </p:nvSpPr>
        <p:spPr>
          <a:xfrm>
            <a:off x="609600" y="1923433"/>
            <a:ext cx="4648200" cy="2931252"/>
          </a:xfrm>
          <a:prstGeom prst="rect">
            <a:avLst/>
          </a:prstGeom>
          <a:noFill/>
        </p:spPr>
        <p:txBody>
          <a:bodyPr wrap="square">
            <a:spAutoFit/>
          </a:bodyPr>
          <a:lstStyle/>
          <a:p>
            <a:pPr>
              <a:lnSpc>
                <a:spcPct val="107000"/>
              </a:lnSpc>
              <a:spcAft>
                <a:spcPts val="800"/>
              </a:spcAft>
              <a:buNone/>
            </a:pPr>
            <a:r>
              <a:rPr lang="en-US" sz="900" b="1" kern="100" dirty="0">
                <a:effectLst/>
                <a:latin typeface="Arial" panose="020B0604020202020204" pitchFamily="34" charset="0"/>
                <a:ea typeface="Calibri" panose="020F0502020204030204" pitchFamily="34" charset="0"/>
                <a:cs typeface="Arial" panose="020B0604020202020204" pitchFamily="34" charset="0"/>
              </a:rPr>
              <a:t>1. The workload is naturally event-driven</a:t>
            </a:r>
            <a:endParaRPr lang="es-CO" sz="900" kern="1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spcAft>
                <a:spcPts val="800"/>
              </a:spcAft>
              <a:buSzPts val="1000"/>
              <a:tabLst>
                <a:tab pos="457200" algn="l"/>
              </a:tabLst>
            </a:pPr>
            <a:r>
              <a:rPr lang="en-US" sz="900" kern="100" dirty="0">
                <a:effectLst/>
                <a:latin typeface="Arial" panose="020B0604020202020204" pitchFamily="34" charset="0"/>
                <a:ea typeface="Calibri" panose="020F0502020204030204" pitchFamily="34" charset="0"/>
                <a:cs typeface="Arial" panose="020B0604020202020204" pitchFamily="34" charset="0"/>
              </a:rPr>
              <a:t>Calls and chats arrive as a continuous stream of interaction events and transcripts from Genesys </a:t>
            </a:r>
            <a:r>
              <a:rPr lang="es-CO" sz="900" kern="100" dirty="0">
                <a:latin typeface="Arial" panose="020B0604020202020204" pitchFamily="34" charset="0"/>
                <a:ea typeface="Calibri" panose="020F0502020204030204" pitchFamily="34" charset="0"/>
                <a:cs typeface="Arial" panose="020B0604020202020204" pitchFamily="34" charset="0"/>
              </a:rPr>
              <a:t>. </a:t>
            </a:r>
            <a:r>
              <a:rPr lang="en-US" sz="900" kern="100" dirty="0">
                <a:effectLst/>
                <a:latin typeface="Arial" panose="020B0604020202020204" pitchFamily="34" charset="0"/>
                <a:ea typeface="Calibri" panose="020F0502020204030204" pitchFamily="34" charset="0"/>
                <a:cs typeface="Arial" panose="020B0604020202020204" pitchFamily="34" charset="0"/>
              </a:rPr>
              <a:t>With Kappa you design one streaming pipeline that processes every event (real-time or historical) the same way.</a:t>
            </a:r>
            <a:endParaRPr lang="es-CO" sz="9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None/>
            </a:pPr>
            <a:r>
              <a:rPr lang="en-US" sz="900" b="1" kern="100" dirty="0">
                <a:effectLst/>
                <a:latin typeface="Arial" panose="020B0604020202020204" pitchFamily="34" charset="0"/>
                <a:ea typeface="Calibri" panose="020F0502020204030204" pitchFamily="34" charset="0"/>
                <a:cs typeface="Arial" panose="020B0604020202020204" pitchFamily="34" charset="0"/>
              </a:rPr>
              <a:t>2. One place to implement GenAI extraction</a:t>
            </a:r>
            <a:endParaRPr lang="es-CO" sz="9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None/>
            </a:pPr>
            <a:r>
              <a:rPr lang="en-US" sz="900" b="1" kern="100" dirty="0">
                <a:effectLst/>
                <a:latin typeface="Arial" panose="020B0604020202020204" pitchFamily="34" charset="0"/>
                <a:ea typeface="Calibri" panose="020F0502020204030204" pitchFamily="34" charset="0"/>
                <a:cs typeface="Arial" panose="020B0604020202020204" pitchFamily="34" charset="0"/>
              </a:rPr>
              <a:t>3. Easier reprocessing when the model or prompts change</a:t>
            </a:r>
            <a:endParaRPr lang="es-CO" sz="9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None/>
            </a:pPr>
            <a:r>
              <a:rPr lang="en-US" sz="900" b="1" kern="100" dirty="0">
                <a:effectLst/>
                <a:latin typeface="Arial" panose="020B0604020202020204" pitchFamily="34" charset="0"/>
                <a:ea typeface="Calibri" panose="020F0502020204030204" pitchFamily="34" charset="0"/>
                <a:cs typeface="Arial" panose="020B0604020202020204" pitchFamily="34" charset="0"/>
              </a:rPr>
              <a:t>4. Operational simplicity and lower maintenance</a:t>
            </a:r>
            <a:endParaRPr lang="es-CO" sz="9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None/>
            </a:pPr>
            <a:r>
              <a:rPr lang="en-US" sz="900" b="1" kern="100" dirty="0">
                <a:effectLst/>
                <a:latin typeface="Arial" panose="020B0604020202020204" pitchFamily="34" charset="0"/>
                <a:ea typeface="Calibri" panose="020F0502020204030204" pitchFamily="34" charset="0"/>
                <a:cs typeface="Arial" panose="020B0604020202020204" pitchFamily="34" charset="0"/>
              </a:rPr>
              <a:t>Kappa:</a:t>
            </a:r>
            <a:endParaRPr lang="es-CO" sz="900" b="1" kern="1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spcAft>
                <a:spcPts val="800"/>
              </a:spcAft>
              <a:buSzPts val="1000"/>
              <a:tabLst>
                <a:tab pos="457200" algn="l"/>
              </a:tabLst>
            </a:pPr>
            <a:r>
              <a:rPr lang="en-US" sz="900" kern="100" dirty="0">
                <a:effectLst/>
                <a:latin typeface="Arial" panose="020B0604020202020204" pitchFamily="34" charset="0"/>
                <a:ea typeface="Calibri" panose="020F0502020204030204" pitchFamily="34" charset="0"/>
                <a:cs typeface="Arial" panose="020B0604020202020204" pitchFamily="34" charset="0"/>
              </a:rPr>
              <a:t>One data flow, one set of jobs, one monitoring surface.</a:t>
            </a:r>
            <a:endParaRPr lang="es-CO" sz="9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None/>
            </a:pPr>
            <a:r>
              <a:rPr lang="es-CO" sz="900" b="1" kern="100" dirty="0">
                <a:effectLst/>
                <a:latin typeface="Arial" panose="020B0604020202020204" pitchFamily="34" charset="0"/>
                <a:ea typeface="Calibri" panose="020F0502020204030204" pitchFamily="34" charset="0"/>
                <a:cs typeface="Arial" panose="020B0604020202020204" pitchFamily="34" charset="0"/>
              </a:rPr>
              <a:t>Lambda</a:t>
            </a:r>
            <a:r>
              <a:rPr lang="es-CO" sz="900" kern="100" dirty="0">
                <a:effectLst/>
                <a:latin typeface="Arial" panose="020B0604020202020204" pitchFamily="34" charset="0"/>
                <a:ea typeface="Calibri" panose="020F0502020204030204" pitchFamily="34" charset="0"/>
                <a:cs typeface="Arial" panose="020B0604020202020204" pitchFamily="34" charset="0"/>
              </a:rPr>
              <a:t>:</a:t>
            </a:r>
          </a:p>
          <a:p>
            <a:pPr lvl="0">
              <a:lnSpc>
                <a:spcPct val="107000"/>
              </a:lnSpc>
              <a:spcAft>
                <a:spcPts val="800"/>
              </a:spcAft>
              <a:buSzPts val="1000"/>
              <a:tabLst>
                <a:tab pos="457200" algn="l"/>
              </a:tabLst>
            </a:pPr>
            <a:r>
              <a:rPr lang="en-US" sz="900" kern="100" dirty="0">
                <a:effectLst/>
                <a:latin typeface="Arial" panose="020B0604020202020204" pitchFamily="34" charset="0"/>
                <a:ea typeface="Calibri" panose="020F0502020204030204" pitchFamily="34" charset="0"/>
                <a:cs typeface="Arial" panose="020B0604020202020204" pitchFamily="34" charset="0"/>
              </a:rPr>
              <a:t>Two different flows to monitor (batch + speed).</a:t>
            </a:r>
            <a:r>
              <a:rPr lang="es-CO" sz="900" kern="100" dirty="0">
                <a:latin typeface="Arial" panose="020B0604020202020204" pitchFamily="34" charset="0"/>
                <a:ea typeface="Calibri" panose="020F0502020204030204" pitchFamily="34" charset="0"/>
                <a:cs typeface="Arial" panose="020B0604020202020204" pitchFamily="34" charset="0"/>
              </a:rPr>
              <a:t> </a:t>
            </a:r>
            <a:r>
              <a:rPr lang="en-US" sz="900" kern="100" dirty="0">
                <a:effectLst/>
                <a:latin typeface="Arial" panose="020B0604020202020204" pitchFamily="34" charset="0"/>
                <a:ea typeface="Calibri" panose="020F0502020204030204" pitchFamily="34" charset="0"/>
                <a:cs typeface="Arial" panose="020B0604020202020204" pitchFamily="34" charset="0"/>
              </a:rPr>
              <a:t>Two sets of failure modes, two places to debug, two places to tune performance and cost.</a:t>
            </a:r>
            <a:endParaRPr lang="es-CO" sz="9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buNone/>
            </a:pPr>
            <a:r>
              <a:rPr lang="en-US" sz="900" kern="100" dirty="0">
                <a:effectLst/>
                <a:latin typeface="Arial" panose="020B0604020202020204" pitchFamily="34" charset="0"/>
                <a:ea typeface="Calibri" panose="020F0502020204030204" pitchFamily="34" charset="0"/>
                <a:cs typeface="Arial" panose="020B0604020202020204" pitchFamily="34" charset="0"/>
              </a:rPr>
              <a:t>For a small platform team, Kappa is usually </a:t>
            </a:r>
            <a:r>
              <a:rPr lang="en-US" sz="900" b="1" kern="100" dirty="0">
                <a:effectLst/>
                <a:latin typeface="Arial" panose="020B0604020202020204" pitchFamily="34" charset="0"/>
                <a:ea typeface="Calibri" panose="020F0502020204030204" pitchFamily="34" charset="0"/>
                <a:cs typeface="Arial" panose="020B0604020202020204" pitchFamily="34" charset="0"/>
              </a:rPr>
              <a:t>cheaper to operate</a:t>
            </a:r>
            <a:r>
              <a:rPr lang="en-US" sz="900" kern="100" dirty="0">
                <a:effectLst/>
                <a:latin typeface="Arial" panose="020B0604020202020204" pitchFamily="34" charset="0"/>
                <a:ea typeface="Calibri" panose="020F0502020204030204" pitchFamily="34" charset="0"/>
                <a:cs typeface="Arial" panose="020B0604020202020204" pitchFamily="34" charset="0"/>
              </a:rPr>
              <a:t> over time.</a:t>
            </a:r>
            <a:endParaRPr lang="es-CO" sz="1050" kern="1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3447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1599773-EDE6-75D4-16A9-C837E5BF01F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5953DA3-97C6-8B0B-CD75-0A80CF1A7EBE}"/>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343C3AE7-3C87-3894-BA98-5C9EA52DF208}"/>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9B8758BB-5897-5454-B1F5-0B40EEA448E7}"/>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68D6F7A9-EC0B-6D57-6F34-4810A3048E3A}"/>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CB31163F-3FAC-03E6-21CC-35E601DB65A7}"/>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B9B15850-11E8-8CE3-669F-DC06ED16A59D}"/>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32407835-B1E3-D15D-8818-BF1D22F6308B}"/>
              </a:ext>
            </a:extLst>
          </p:cNvPr>
          <p:cNvSpPr txBox="1">
            <a:spLocks noGrp="1"/>
          </p:cNvSpPr>
          <p:nvPr>
            <p:ph type="title"/>
          </p:nvPr>
        </p:nvSpPr>
        <p:spPr>
          <a:xfrm>
            <a:off x="365216" y="164452"/>
            <a:ext cx="4073525" cy="709930"/>
          </a:xfrm>
          <a:prstGeom prst="rect">
            <a:avLst/>
          </a:prstGeom>
        </p:spPr>
        <p:txBody>
          <a:bodyPr vert="horz" wrap="square" lIns="0" tIns="40640" rIns="0" bIns="0" rtlCol="0">
            <a:spAutoFit/>
          </a:bodyPr>
          <a:lstStyle/>
          <a:p>
            <a:pPr marL="38100">
              <a:lnSpc>
                <a:spcPct val="100000"/>
              </a:lnSpc>
              <a:spcBef>
                <a:spcPts val="320"/>
              </a:spcBef>
            </a:pPr>
            <a:r>
              <a:rPr lang="es-CO" sz="2600" b="0" dirty="0" err="1">
                <a:solidFill>
                  <a:srgbClr val="3D3838"/>
                </a:solidFill>
                <a:latin typeface="Arial MT"/>
                <a:cs typeface="Arial MT"/>
              </a:rPr>
              <a:t>GenAI</a:t>
            </a:r>
            <a:r>
              <a:rPr lang="es-CO" sz="2600" b="0" dirty="0">
                <a:solidFill>
                  <a:srgbClr val="3D3838"/>
                </a:solidFill>
                <a:latin typeface="Arial MT"/>
                <a:cs typeface="Arial MT"/>
              </a:rPr>
              <a:t> </a:t>
            </a:r>
            <a:r>
              <a:rPr lang="es-CO" sz="2600" b="0" dirty="0" err="1">
                <a:solidFill>
                  <a:srgbClr val="3D3838"/>
                </a:solidFill>
                <a:latin typeface="Arial MT"/>
                <a:cs typeface="Arial MT"/>
              </a:rPr>
              <a:t>Layer</a:t>
            </a:r>
            <a:endParaRPr sz="1350" baseline="86419" dirty="0">
              <a:latin typeface="Arial MT"/>
              <a:cs typeface="Arial MT"/>
            </a:endParaRPr>
          </a:p>
          <a:p>
            <a:pPr marL="38100">
              <a:lnSpc>
                <a:spcPct val="100000"/>
              </a:lnSpc>
              <a:spcBef>
                <a:spcPts val="130"/>
              </a:spcBef>
            </a:pPr>
            <a:r>
              <a:rPr lang="es-CO" sz="1600" b="0" dirty="0">
                <a:solidFill>
                  <a:srgbClr val="FF4100"/>
                </a:solidFill>
                <a:latin typeface="Arial MT"/>
                <a:cs typeface="Arial MT"/>
              </a:rPr>
              <a:t>Deep Dive</a:t>
            </a:r>
            <a:endParaRPr sz="1600" dirty="0">
              <a:latin typeface="Arial MT"/>
              <a:cs typeface="Arial MT"/>
            </a:endParaRPr>
          </a:p>
        </p:txBody>
      </p:sp>
      <p:sp>
        <p:nvSpPr>
          <p:cNvPr id="83" name="object 83">
            <a:extLst>
              <a:ext uri="{FF2B5EF4-FFF2-40B4-BE49-F238E27FC236}">
                <a16:creationId xmlns:a16="http://schemas.microsoft.com/office/drawing/2014/main" id="{F1697218-40EC-3947-900D-82E6F3F58571}"/>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E7BA3741-47DC-2CFA-72C9-BE858EEF26A8}"/>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13</a:t>
            </a:fld>
            <a:endParaRPr spc="-25" dirty="0"/>
          </a:p>
        </p:txBody>
      </p:sp>
      <p:grpSp>
        <p:nvGrpSpPr>
          <p:cNvPr id="67" name="object 67">
            <a:extLst>
              <a:ext uri="{FF2B5EF4-FFF2-40B4-BE49-F238E27FC236}">
                <a16:creationId xmlns:a16="http://schemas.microsoft.com/office/drawing/2014/main" id="{BD8065BC-B6AD-78AA-8CBF-04229B3A0692}"/>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6B9136EE-687F-71AE-4B6A-9B245E6094B4}"/>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DE3935CC-A556-F481-7072-E9E926830B60}"/>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113DC97B-4030-153D-46C0-D985F7D305F4}"/>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C64D7E41-97E7-19E9-C918-38518744460C}"/>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24986A63-6EFD-5E8A-8EBB-25F8CCE0EF3B}"/>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E27249A8-3E77-0B43-E94C-F6B2F06DC700}"/>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BF4FB28B-BE37-F1DD-D33A-F47FB093BC46}"/>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36CB2CE5-DBA1-F81D-8CCF-96C0292ED845}"/>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D0F0C864-1C26-80C4-99C5-C609635943AF}"/>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A3C9916E-3AA0-2659-77F9-E6FDDBFB583A}"/>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E7756C23-6026-BEFB-75C0-FB7EA3978E22}"/>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EE91132C-9AB2-E926-CCCD-59CC54BDD06E}"/>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pic>
        <p:nvPicPr>
          <p:cNvPr id="3074" name="Picture 2">
            <a:extLst>
              <a:ext uri="{FF2B5EF4-FFF2-40B4-BE49-F238E27FC236}">
                <a16:creationId xmlns:a16="http://schemas.microsoft.com/office/drawing/2014/main" id="{0B1DAC13-6A59-DF29-02C0-A111D0A2AD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308" y="1790700"/>
            <a:ext cx="10841368"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993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85125DA-F6A0-50C8-487C-961EE853D96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483B692-3C24-FF02-E99E-7E444F68BB85}"/>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FA2C67D6-1D94-02DC-C5F0-77F58A9424D4}"/>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D29B221C-DCD4-19E6-0E0F-86FC09456750}"/>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14BF3550-45C9-9DB6-646B-7971915F3F15}"/>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9FEDDA54-7ECE-4C4C-3B1E-8584C823431F}"/>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19C5986-5D88-F2D6-2267-D76F6EADEDBD}"/>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010ABFDC-F71F-1E1D-14D5-45820226A05D}"/>
              </a:ext>
            </a:extLst>
          </p:cNvPr>
          <p:cNvSpPr txBox="1">
            <a:spLocks noGrp="1"/>
          </p:cNvSpPr>
          <p:nvPr>
            <p:ph type="title"/>
          </p:nvPr>
        </p:nvSpPr>
        <p:spPr>
          <a:xfrm>
            <a:off x="365216" y="164452"/>
            <a:ext cx="4073525" cy="441146"/>
          </a:xfrm>
          <a:prstGeom prst="rect">
            <a:avLst/>
          </a:prstGeom>
        </p:spPr>
        <p:txBody>
          <a:bodyPr vert="horz" wrap="square" lIns="0" tIns="40640" rIns="0" bIns="0" rtlCol="0">
            <a:spAutoFit/>
          </a:bodyPr>
          <a:lstStyle/>
          <a:p>
            <a:pPr marL="38100">
              <a:lnSpc>
                <a:spcPct val="100000"/>
              </a:lnSpc>
              <a:spcBef>
                <a:spcPts val="320"/>
              </a:spcBef>
            </a:pPr>
            <a:r>
              <a:rPr lang="es-CO" sz="2600" b="0" dirty="0" err="1">
                <a:solidFill>
                  <a:srgbClr val="3D3838"/>
                </a:solidFill>
                <a:latin typeface="Arial MT"/>
                <a:cs typeface="Arial MT"/>
              </a:rPr>
              <a:t>Orchestration</a:t>
            </a:r>
            <a:r>
              <a:rPr lang="es-CO" sz="2600" b="0" dirty="0">
                <a:solidFill>
                  <a:srgbClr val="3D3838"/>
                </a:solidFill>
                <a:latin typeface="Arial MT"/>
                <a:cs typeface="Arial MT"/>
              </a:rPr>
              <a:t> Deep Dive</a:t>
            </a:r>
            <a:endParaRPr sz="1350" baseline="86419" dirty="0">
              <a:latin typeface="Arial MT"/>
              <a:cs typeface="Arial MT"/>
            </a:endParaRPr>
          </a:p>
        </p:txBody>
      </p:sp>
      <p:sp>
        <p:nvSpPr>
          <p:cNvPr id="83" name="object 83">
            <a:extLst>
              <a:ext uri="{FF2B5EF4-FFF2-40B4-BE49-F238E27FC236}">
                <a16:creationId xmlns:a16="http://schemas.microsoft.com/office/drawing/2014/main" id="{B7EA5E9B-D711-2E4D-65E6-091BF8E57E25}"/>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5D0CBC39-4661-1B70-657B-F44749CB3675}"/>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14</a:t>
            </a:fld>
            <a:endParaRPr spc="-25" dirty="0"/>
          </a:p>
        </p:txBody>
      </p:sp>
      <p:pic>
        <p:nvPicPr>
          <p:cNvPr id="86" name="Imagen 85" descr="Diagrama&#10;&#10;El contenido generado por IA puede ser incorrecto.">
            <a:extLst>
              <a:ext uri="{FF2B5EF4-FFF2-40B4-BE49-F238E27FC236}">
                <a16:creationId xmlns:a16="http://schemas.microsoft.com/office/drawing/2014/main" id="{B136671A-C6A2-510E-BA11-D46E164FA7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1756" y="836232"/>
            <a:ext cx="6308487" cy="4955765"/>
          </a:xfrm>
          <a:prstGeom prst="rect">
            <a:avLst/>
          </a:prstGeom>
        </p:spPr>
      </p:pic>
      <p:grpSp>
        <p:nvGrpSpPr>
          <p:cNvPr id="67" name="object 67">
            <a:extLst>
              <a:ext uri="{FF2B5EF4-FFF2-40B4-BE49-F238E27FC236}">
                <a16:creationId xmlns:a16="http://schemas.microsoft.com/office/drawing/2014/main" id="{E544026E-9D25-AFE8-39F6-39061706D874}"/>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B37DCF44-0F03-5C2C-FB60-BD41326BEAC2}"/>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3E1C1EEF-F86C-657B-9804-996619C4915A}"/>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B47DA37F-C21A-66C6-FB5E-DA0B5D5954DD}"/>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8F78A9ED-1B7A-FFB6-1842-8863B370439B}"/>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E02EE8C6-CF9B-BF97-E9DD-1F8A527E9B85}"/>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B526FFB1-404B-ECB6-06B5-C293A13EA1B4}"/>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2DBDE6E7-92C3-6CD5-681E-4676A0DDA53D}"/>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7BEABF16-3222-B859-A14D-495BA4C71BC2}"/>
                </a:ext>
              </a:extLst>
            </p:cNvPr>
            <p:cNvPicPr/>
            <p:nvPr/>
          </p:nvPicPr>
          <p:blipFill>
            <a:blip r:embed="rId3"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875B9D98-BFFC-0BEC-6499-DF4883D1D791}"/>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16454220-2D61-4B84-C5B3-5B8AE0E8EDF2}"/>
                </a:ext>
              </a:extLst>
            </p:cNvPr>
            <p:cNvPicPr/>
            <p:nvPr/>
          </p:nvPicPr>
          <p:blipFill>
            <a:blip r:embed="rId4"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8FB28CA1-B5C1-65CA-350E-9926F6C760B9}"/>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295BDFB7-6138-D365-3956-B21E1DD936E5}"/>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spTree>
    <p:extLst>
      <p:ext uri="{BB962C8B-B14F-4D97-AF65-F5344CB8AC3E}">
        <p14:creationId xmlns:p14="http://schemas.microsoft.com/office/powerpoint/2010/main" val="2321024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F15DF59-9568-DBA7-2B57-79EDEA461B9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5261DC-5A27-D74F-A16E-91A2EE939731}"/>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792E33A2-FFAE-C694-9B3B-2E43BE061A7B}"/>
              </a:ext>
            </a:extLst>
          </p:cNvPr>
          <p:cNvSpPr/>
          <p:nvPr/>
        </p:nvSpPr>
        <p:spPr>
          <a:xfrm>
            <a:off x="38770" y="56342"/>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D00E5A2D-9362-5D3E-82CE-156B9A627F36}"/>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5B5E104D-417B-B722-9D7F-D802A7B36CF6}"/>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E4F8E535-AB9D-A089-6591-F132BEFFCACD}"/>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58413E8-84E7-EFBC-4E95-D82FD99FAEBB}"/>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D0CC13EC-401B-724C-2B64-4E7EEC5960F4}"/>
              </a:ext>
            </a:extLst>
          </p:cNvPr>
          <p:cNvSpPr txBox="1">
            <a:spLocks noGrp="1"/>
          </p:cNvSpPr>
          <p:nvPr>
            <p:ph type="title"/>
          </p:nvPr>
        </p:nvSpPr>
        <p:spPr>
          <a:xfrm>
            <a:off x="365216" y="164452"/>
            <a:ext cx="4073525" cy="441146"/>
          </a:xfrm>
          <a:prstGeom prst="rect">
            <a:avLst/>
          </a:prstGeom>
        </p:spPr>
        <p:txBody>
          <a:bodyPr vert="horz" wrap="square" lIns="0" tIns="40640" rIns="0" bIns="0" rtlCol="0">
            <a:spAutoFit/>
          </a:bodyPr>
          <a:lstStyle/>
          <a:p>
            <a:pPr marL="38100">
              <a:lnSpc>
                <a:spcPct val="100000"/>
              </a:lnSpc>
              <a:spcBef>
                <a:spcPts val="320"/>
              </a:spcBef>
            </a:pPr>
            <a:r>
              <a:rPr lang="es-CO" sz="2600" b="0" dirty="0">
                <a:solidFill>
                  <a:srgbClr val="3D3838"/>
                </a:solidFill>
                <a:latin typeface="Arial MT"/>
                <a:cs typeface="Arial MT"/>
              </a:rPr>
              <a:t>Data Logicial </a:t>
            </a:r>
            <a:r>
              <a:rPr lang="es-CO" sz="2600" b="0" dirty="0" err="1">
                <a:solidFill>
                  <a:srgbClr val="3D3838"/>
                </a:solidFill>
                <a:latin typeface="Arial MT"/>
                <a:cs typeface="Arial MT"/>
              </a:rPr>
              <a:t>Model</a:t>
            </a:r>
            <a:endParaRPr sz="1350" baseline="86419" dirty="0">
              <a:latin typeface="Arial MT"/>
              <a:cs typeface="Arial MT"/>
            </a:endParaRPr>
          </a:p>
        </p:txBody>
      </p:sp>
      <p:sp>
        <p:nvSpPr>
          <p:cNvPr id="83" name="object 83">
            <a:extLst>
              <a:ext uri="{FF2B5EF4-FFF2-40B4-BE49-F238E27FC236}">
                <a16:creationId xmlns:a16="http://schemas.microsoft.com/office/drawing/2014/main" id="{E5A02327-2AC4-600F-67C2-F3A582F20A42}"/>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1836345A-C58E-01EC-4EAF-57AA408B9653}"/>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15</a:t>
            </a:fld>
            <a:endParaRPr spc="-25" dirty="0"/>
          </a:p>
        </p:txBody>
      </p:sp>
      <p:grpSp>
        <p:nvGrpSpPr>
          <p:cNvPr id="67" name="object 67">
            <a:extLst>
              <a:ext uri="{FF2B5EF4-FFF2-40B4-BE49-F238E27FC236}">
                <a16:creationId xmlns:a16="http://schemas.microsoft.com/office/drawing/2014/main" id="{CBF89AE5-A8F6-F55D-F71E-DF690BF80A87}"/>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3E8D909F-5ACD-B871-9F27-7E58F07D1F2A}"/>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84149983-F573-E9AD-F479-25349DE570FC}"/>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DD667849-47B1-10B7-007F-267AFE53FD3F}"/>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0A68DF37-4118-70EF-491C-37B78DF06AEA}"/>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A7BE5FC8-4257-0EBD-9D60-F88F093C4C20}"/>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E52E9747-B2D8-4E02-DE31-E9CEA9275B9A}"/>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B3FD5BA7-5B82-1AD9-801A-CB783F06D536}"/>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DF9B6D7A-61CB-6D9D-C911-040F2017A189}"/>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C3901B87-3CF8-FFDE-E117-DDFCE84C7EF3}"/>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1442B3BE-B00C-2D75-F77F-BE6A2ADC18EB}"/>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E96C9A99-AE46-C353-DCBE-F765BC3746A6}"/>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11FA1664-345B-E2B7-7AD6-C271F612D9C9}"/>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pic>
        <p:nvPicPr>
          <p:cNvPr id="11" name="Imagen 10" descr="Diagrama&#10;&#10;El contenido generado por IA puede ser incorrecto.">
            <a:extLst>
              <a:ext uri="{FF2B5EF4-FFF2-40B4-BE49-F238E27FC236}">
                <a16:creationId xmlns:a16="http://schemas.microsoft.com/office/drawing/2014/main" id="{7ABBB785-41FD-C7D5-C313-CC5B790C4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463" y="1378780"/>
            <a:ext cx="3567191" cy="4774416"/>
          </a:xfrm>
          <a:prstGeom prst="rect">
            <a:avLst/>
          </a:prstGeom>
        </p:spPr>
      </p:pic>
      <p:sp>
        <p:nvSpPr>
          <p:cNvPr id="13" name="CuadroTexto 12">
            <a:extLst>
              <a:ext uri="{FF2B5EF4-FFF2-40B4-BE49-F238E27FC236}">
                <a16:creationId xmlns:a16="http://schemas.microsoft.com/office/drawing/2014/main" id="{38AD9F92-7094-A805-27DA-1692B3C1045E}"/>
              </a:ext>
            </a:extLst>
          </p:cNvPr>
          <p:cNvSpPr txBox="1"/>
          <p:nvPr/>
        </p:nvSpPr>
        <p:spPr>
          <a:xfrm>
            <a:off x="4965121" y="1194162"/>
            <a:ext cx="6938056" cy="4401205"/>
          </a:xfrm>
          <a:prstGeom prst="rect">
            <a:avLst/>
          </a:prstGeom>
          <a:noFill/>
        </p:spPr>
        <p:txBody>
          <a:bodyPr wrap="square">
            <a:spAutoFit/>
          </a:bodyPr>
          <a:lstStyle/>
          <a:p>
            <a:pPr marL="342900" indent="-342900">
              <a:buAutoNum type="arabicPeriod"/>
            </a:pPr>
            <a:r>
              <a:rPr lang="en-US" sz="1600" b="1" dirty="0">
                <a:latin typeface="Arial" panose="020B0604020202020204" pitchFamily="34" charset="0"/>
                <a:cs typeface="Arial" panose="020B0604020202020204" pitchFamily="34" charset="0"/>
              </a:rPr>
              <a:t>Core idea of ​​flexibility</a:t>
            </a:r>
          </a:p>
          <a:p>
            <a:pPr marL="342900" indent="-342900">
              <a:buAutoNum type="arabicPeriod"/>
            </a:pPr>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Divide the logical model into two layers: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Stable attributes: Those that almost never change:</a:t>
            </a:r>
          </a:p>
          <a:p>
            <a:r>
              <a:rPr lang="en-US" sz="1400" b="1" i="1" dirty="0" err="1">
                <a:solidFill>
                  <a:schemeClr val="bg1">
                    <a:lumMod val="50000"/>
                  </a:schemeClr>
                </a:solidFill>
                <a:latin typeface="Arial" panose="020B0604020202020204" pitchFamily="34" charset="0"/>
                <a:cs typeface="Arial" panose="020B0604020202020204" pitchFamily="34" charset="0"/>
              </a:rPr>
              <a:t>interaction_id</a:t>
            </a:r>
            <a:r>
              <a:rPr lang="en-US" sz="1400" b="1" i="1" dirty="0">
                <a:solidFill>
                  <a:schemeClr val="bg1">
                    <a:lumMod val="50000"/>
                  </a:schemeClr>
                </a:solidFill>
                <a:latin typeface="Arial" panose="020B0604020202020204" pitchFamily="34" charset="0"/>
                <a:cs typeface="Arial" panose="020B0604020202020204" pitchFamily="34" charset="0"/>
              </a:rPr>
              <a:t>, </a:t>
            </a:r>
            <a:r>
              <a:rPr lang="en-US" sz="1400" b="1" i="1" dirty="0" err="1">
                <a:solidFill>
                  <a:schemeClr val="bg1">
                    <a:lumMod val="50000"/>
                  </a:schemeClr>
                </a:solidFill>
                <a:latin typeface="Arial" panose="020B0604020202020204" pitchFamily="34" charset="0"/>
                <a:cs typeface="Arial" panose="020B0604020202020204" pitchFamily="34" charset="0"/>
              </a:rPr>
              <a:t>account_number</a:t>
            </a:r>
            <a:r>
              <a:rPr lang="en-US" sz="1400" b="1" i="1" dirty="0">
                <a:solidFill>
                  <a:schemeClr val="bg1">
                    <a:lumMod val="50000"/>
                  </a:schemeClr>
                </a:solidFill>
                <a:latin typeface="Arial" panose="020B0604020202020204" pitchFamily="34" charset="0"/>
                <a:cs typeface="Arial" panose="020B0604020202020204" pitchFamily="34" charset="0"/>
              </a:rPr>
              <a:t>, timestamp, channel, summary, sentiment</a:t>
            </a:r>
            <a:r>
              <a:rPr lang="en-US" sz="1400" dirty="0">
                <a:latin typeface="Arial" panose="020B0604020202020204" pitchFamily="34" charset="0"/>
                <a:cs typeface="Arial" panose="020B0604020202020204" pitchFamily="34" charset="0"/>
              </a:rPr>
              <a:t>, etc.</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Dynamic categorization attributes:</a:t>
            </a:r>
          </a:p>
          <a:p>
            <a:r>
              <a:rPr lang="en-US" sz="1400" dirty="0">
                <a:latin typeface="Arial" panose="020B0604020202020204" pitchFamily="34" charset="0"/>
                <a:cs typeface="Arial" panose="020B0604020202020204" pitchFamily="34" charset="0"/>
              </a:rPr>
              <a:t> Everything that generative AI detects as “business areas/sub-areas/topics/categories” is stored in generic, hierarchical structures, not in fixed columns.</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2. New design for categories: </a:t>
            </a:r>
          </a:p>
          <a:p>
            <a:r>
              <a:rPr lang="en-US" sz="1400" dirty="0">
                <a:latin typeface="Arial" panose="020B0604020202020204" pitchFamily="34" charset="0"/>
                <a:cs typeface="Arial" panose="020B0604020202020204" pitchFamily="34" charset="0"/>
              </a:rPr>
              <a:t>categories and tags</a:t>
            </a:r>
          </a:p>
          <a:p>
            <a:r>
              <a:rPr lang="en-US" sz="1400" dirty="0">
                <a:latin typeface="Arial" panose="020B0604020202020204" pitchFamily="34" charset="0"/>
                <a:cs typeface="Arial" panose="020B0604020202020204" pitchFamily="34" charset="0"/>
              </a:rPr>
              <a:t>In the Interactions table (DynamoDB or Aurora), instead of:</a:t>
            </a:r>
          </a:p>
          <a:p>
            <a:r>
              <a:rPr lang="en-US" sz="1400" b="1" i="1" dirty="0" err="1">
                <a:solidFill>
                  <a:schemeClr val="bg1">
                    <a:lumMod val="50000"/>
                  </a:schemeClr>
                </a:solidFill>
                <a:latin typeface="Arial" panose="020B0604020202020204" pitchFamily="34" charset="0"/>
                <a:cs typeface="Arial" panose="020B0604020202020204" pitchFamily="34" charset="0"/>
              </a:rPr>
              <a:t>call_reason_primary</a:t>
            </a:r>
            <a:endParaRPr lang="en-US" sz="1400" b="1" i="1" dirty="0">
              <a:solidFill>
                <a:schemeClr val="bg1">
                  <a:lumMod val="50000"/>
                </a:schemeClr>
              </a:solidFill>
              <a:latin typeface="Arial" panose="020B0604020202020204" pitchFamily="34" charset="0"/>
              <a:cs typeface="Arial" panose="020B0604020202020204" pitchFamily="34" charset="0"/>
            </a:endParaRPr>
          </a:p>
          <a:p>
            <a:r>
              <a:rPr lang="en-US" sz="1400" b="1" i="1" dirty="0" err="1">
                <a:solidFill>
                  <a:schemeClr val="bg1">
                    <a:lumMod val="50000"/>
                  </a:schemeClr>
                </a:solidFill>
                <a:latin typeface="Arial" panose="020B0604020202020204" pitchFamily="34" charset="0"/>
                <a:cs typeface="Arial" panose="020B0604020202020204" pitchFamily="34" charset="0"/>
              </a:rPr>
              <a:t>call_reason_secondary</a:t>
            </a:r>
            <a:endParaRPr lang="en-US" sz="1400" b="1" i="1" dirty="0">
              <a:solidFill>
                <a:schemeClr val="bg1">
                  <a:lumMod val="50000"/>
                </a:schemeClr>
              </a:solidFill>
              <a:latin typeface="Arial" panose="020B0604020202020204" pitchFamily="34" charset="0"/>
              <a:cs typeface="Arial" panose="020B0604020202020204" pitchFamily="34" charset="0"/>
            </a:endParaRPr>
          </a:p>
          <a:p>
            <a:r>
              <a:rPr lang="en-US" sz="1400" b="1" i="1" dirty="0" err="1">
                <a:solidFill>
                  <a:schemeClr val="bg1">
                    <a:lumMod val="50000"/>
                  </a:schemeClr>
                </a:solidFill>
                <a:latin typeface="Arial" panose="020B0604020202020204" pitchFamily="34" charset="0"/>
                <a:cs typeface="Arial" panose="020B0604020202020204" pitchFamily="34" charset="0"/>
              </a:rPr>
              <a:t>call_reason_tertiary</a:t>
            </a:r>
            <a:endParaRPr lang="en-US" sz="1400" b="1" i="1" dirty="0">
              <a:solidFill>
                <a:schemeClr val="bg1">
                  <a:lumMod val="50000"/>
                </a:schemeClr>
              </a:solidFill>
              <a:latin typeface="Arial" panose="020B0604020202020204" pitchFamily="34" charset="0"/>
              <a:cs typeface="Arial" panose="020B0604020202020204" pitchFamily="34" charset="0"/>
            </a:endParaRPr>
          </a:p>
          <a:p>
            <a:r>
              <a:rPr lang="en-US" sz="1400" b="1" i="1" dirty="0" err="1">
                <a:solidFill>
                  <a:schemeClr val="bg1">
                    <a:lumMod val="50000"/>
                  </a:schemeClr>
                </a:solidFill>
                <a:latin typeface="Arial" panose="020B0604020202020204" pitchFamily="34" charset="0"/>
                <a:cs typeface="Arial" panose="020B0604020202020204" pitchFamily="34" charset="0"/>
              </a:rPr>
              <a:t>agent_solution_type</a:t>
            </a:r>
            <a:endParaRPr lang="en-US" sz="1400" b="1" i="1" dirty="0">
              <a:solidFill>
                <a:schemeClr val="bg1">
                  <a:lumMod val="50000"/>
                </a:schemeClr>
              </a:solidFill>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etc.</a:t>
            </a:r>
            <a:endParaRPr lang="es-E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9198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49C82C-CECE-4847-810F-0F63D6473B2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A9EE6CB-527D-19E0-1D5F-5735BEB87496}"/>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FD7E59DE-26F7-F40E-79FE-B9C0AE388BD8}"/>
              </a:ext>
            </a:extLst>
          </p:cNvPr>
          <p:cNvSpPr/>
          <p:nvPr/>
        </p:nvSpPr>
        <p:spPr>
          <a:xfrm>
            <a:off x="38770" y="56342"/>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C71AEFE5-D8B6-5851-C619-59CED4638137}"/>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1DD55E89-F8E1-890A-D47B-34C8890EE158}"/>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FC0EF393-D5BD-2C17-6E38-DAFCCC5AE233}"/>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F1CE7C9B-738E-EAAF-7D79-CB1275200A9A}"/>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2F5F9BF4-E7AE-428E-FDD7-69321C5C4383}"/>
              </a:ext>
            </a:extLst>
          </p:cNvPr>
          <p:cNvSpPr txBox="1">
            <a:spLocks noGrp="1"/>
          </p:cNvSpPr>
          <p:nvPr>
            <p:ph type="title"/>
          </p:nvPr>
        </p:nvSpPr>
        <p:spPr>
          <a:xfrm>
            <a:off x="365216" y="164452"/>
            <a:ext cx="4073525" cy="687368"/>
          </a:xfrm>
          <a:prstGeom prst="rect">
            <a:avLst/>
          </a:prstGeom>
        </p:spPr>
        <p:txBody>
          <a:bodyPr vert="horz" wrap="square" lIns="0" tIns="40640" rIns="0" bIns="0" rtlCol="0">
            <a:spAutoFit/>
          </a:bodyPr>
          <a:lstStyle/>
          <a:p>
            <a:pPr marL="38100">
              <a:lnSpc>
                <a:spcPct val="100000"/>
              </a:lnSpc>
              <a:spcBef>
                <a:spcPts val="320"/>
              </a:spcBef>
            </a:pPr>
            <a:r>
              <a:rPr lang="es-CO" sz="2600" b="0" dirty="0">
                <a:solidFill>
                  <a:srgbClr val="3D3838"/>
                </a:solidFill>
                <a:latin typeface="Arial MT"/>
                <a:cs typeface="Arial MT"/>
              </a:rPr>
              <a:t>Data Logicial </a:t>
            </a:r>
            <a:r>
              <a:rPr lang="es-CO" sz="2600" b="0" dirty="0" err="1">
                <a:solidFill>
                  <a:srgbClr val="3D3838"/>
                </a:solidFill>
                <a:latin typeface="Arial MT"/>
                <a:cs typeface="Arial MT"/>
              </a:rPr>
              <a:t>Model</a:t>
            </a:r>
            <a:br>
              <a:rPr lang="es-CO" sz="2600" b="0" dirty="0">
                <a:solidFill>
                  <a:srgbClr val="3D3838"/>
                </a:solidFill>
                <a:latin typeface="Arial MT"/>
                <a:cs typeface="Arial MT"/>
              </a:rPr>
            </a:br>
            <a:endParaRPr sz="1600" dirty="0">
              <a:latin typeface="Arial MT"/>
              <a:cs typeface="Arial MT"/>
            </a:endParaRPr>
          </a:p>
        </p:txBody>
      </p:sp>
      <p:sp>
        <p:nvSpPr>
          <p:cNvPr id="83" name="object 83">
            <a:extLst>
              <a:ext uri="{FF2B5EF4-FFF2-40B4-BE49-F238E27FC236}">
                <a16:creationId xmlns:a16="http://schemas.microsoft.com/office/drawing/2014/main" id="{5860C89D-6AD7-71F3-E1CB-C945FDC9073A}"/>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F171F105-4C9D-1734-11B2-A0684D8BF207}"/>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16</a:t>
            </a:fld>
            <a:endParaRPr spc="-25" dirty="0"/>
          </a:p>
        </p:txBody>
      </p:sp>
      <p:grpSp>
        <p:nvGrpSpPr>
          <p:cNvPr id="67" name="object 67">
            <a:extLst>
              <a:ext uri="{FF2B5EF4-FFF2-40B4-BE49-F238E27FC236}">
                <a16:creationId xmlns:a16="http://schemas.microsoft.com/office/drawing/2014/main" id="{9B10008D-294F-82F1-C9DB-ECFDAD7E1D71}"/>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D0BC4E2E-D487-DF15-9442-DB010E8F3C52}"/>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C6937D04-7770-93E1-8C2B-52D8DF13F1B0}"/>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3B621887-DEC1-1ACA-7DE5-2D0AD348F094}"/>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3A521A9E-EFFE-F22C-908E-272BAF0C8103}"/>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B577C80D-73CF-EC75-C859-F2D0659C7D4E}"/>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CBD600F9-2A8E-C07C-B07A-8CDEAED032A4}"/>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4E6731F7-BC29-38FE-AA16-37F133305721}"/>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003BFDBC-47D0-5689-237F-D51F8E479449}"/>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2458752A-6FE8-A7D5-CE94-4BDD1C17957B}"/>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D3CE7B1B-BDF1-FECA-AF72-B4BC1D6AF63B}"/>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21800CA1-958B-C8A2-2097-2B40346AFB2B}"/>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EFA61501-DBE4-1950-9716-46B59C19AEEF}"/>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pic>
        <p:nvPicPr>
          <p:cNvPr id="11" name="Imagen 10" descr="Diagrama&#10;&#10;El contenido generado por IA puede ser incorrecto.">
            <a:extLst>
              <a:ext uri="{FF2B5EF4-FFF2-40B4-BE49-F238E27FC236}">
                <a16:creationId xmlns:a16="http://schemas.microsoft.com/office/drawing/2014/main" id="{EE5250E0-3503-3C36-C477-5DB7441173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463" y="1378780"/>
            <a:ext cx="1962937" cy="2627243"/>
          </a:xfrm>
          <a:prstGeom prst="rect">
            <a:avLst/>
          </a:prstGeom>
        </p:spPr>
      </p:pic>
      <p:sp>
        <p:nvSpPr>
          <p:cNvPr id="8" name="CuadroTexto 7">
            <a:extLst>
              <a:ext uri="{FF2B5EF4-FFF2-40B4-BE49-F238E27FC236}">
                <a16:creationId xmlns:a16="http://schemas.microsoft.com/office/drawing/2014/main" id="{DB92D670-91EC-F612-7F00-11115FFEBC84}"/>
              </a:ext>
            </a:extLst>
          </p:cNvPr>
          <p:cNvSpPr txBox="1"/>
          <p:nvPr/>
        </p:nvSpPr>
        <p:spPr>
          <a:xfrm>
            <a:off x="3796953" y="942873"/>
            <a:ext cx="7239000" cy="5447645"/>
          </a:xfrm>
          <a:prstGeom prst="rect">
            <a:avLst/>
          </a:prstGeom>
          <a:noFill/>
        </p:spPr>
        <p:txBody>
          <a:bodyPr wrap="square">
            <a:spAutoFit/>
          </a:bodyPr>
          <a:lstStyle/>
          <a:p>
            <a:pPr>
              <a:buNone/>
            </a:pPr>
            <a:r>
              <a:rPr lang="en-US" sz="1200" dirty="0">
                <a:latin typeface="Arial" panose="020B0604020202020204" pitchFamily="34" charset="0"/>
                <a:cs typeface="Arial" panose="020B0604020202020204" pitchFamily="34" charset="0"/>
              </a:rPr>
              <a:t>Attribute 1: categories (hierarchical and generic structure)</a:t>
            </a: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endParaRPr lang="en-US" sz="1200" dirty="0">
              <a:latin typeface="Arial" panose="020B0604020202020204" pitchFamily="34" charset="0"/>
              <a:cs typeface="Arial" panose="020B0604020202020204" pitchFamily="34" charset="0"/>
            </a:endParaRPr>
          </a:p>
          <a:p>
            <a:pPr>
              <a:buNone/>
            </a:pPr>
            <a:r>
              <a:rPr lang="en-US" sz="1200" dirty="0">
                <a:latin typeface="Courier New" panose="02070309020205020404" pitchFamily="49" charset="0"/>
                <a:cs typeface="Courier New" panose="02070309020205020404" pitchFamily="49" charset="0"/>
              </a:rPr>
              <a:t>reason, solution, risk, product, topic</a:t>
            </a:r>
            <a:r>
              <a:rPr lang="en-US" sz="1200" dirty="0">
                <a:latin typeface="Arial" panose="020B0604020202020204" pitchFamily="34" charset="0"/>
                <a:cs typeface="Arial" panose="020B0604020202020204" pitchFamily="34" charset="0"/>
              </a:rPr>
              <a:t>, etc. are category namespaces.</a:t>
            </a:r>
          </a:p>
          <a:p>
            <a:pPr>
              <a:buNone/>
            </a:pPr>
            <a:r>
              <a:rPr lang="en-US" sz="1200" dirty="0">
                <a:latin typeface="Arial" panose="020B0604020202020204" pitchFamily="34" charset="0"/>
                <a:cs typeface="Arial" panose="020B0604020202020204" pitchFamily="34" charset="0"/>
              </a:rPr>
              <a:t>path is the hierarchy: area, subarea, sub-subarea (as deep as the AI ​​requires).</a:t>
            </a:r>
          </a:p>
          <a:p>
            <a:pPr>
              <a:buNone/>
            </a:pPr>
            <a:r>
              <a:rPr lang="en-US" sz="1200" dirty="0">
                <a:latin typeface="Arial" panose="020B0604020202020204" pitchFamily="34" charset="0"/>
                <a:cs typeface="Arial" panose="020B0604020202020204" pitchFamily="34" charset="0"/>
              </a:rPr>
              <a:t>code allows you to link to a taxonomy table if you want a more structured approach.</a:t>
            </a:r>
          </a:p>
          <a:p>
            <a:pPr>
              <a:buNone/>
            </a:pPr>
            <a:r>
              <a:rPr lang="en-US" sz="1200" dirty="0">
                <a:latin typeface="Arial" panose="020B0604020202020204" pitchFamily="34" charset="0"/>
                <a:cs typeface="Arial" panose="020B0604020202020204" pitchFamily="34" charset="0"/>
              </a:rPr>
              <a:t>source: GEN_AI, HUMAN_TAG, RULE_ENGINE, etc.</a:t>
            </a:r>
          </a:p>
          <a:p>
            <a:pPr>
              <a:buNone/>
            </a:pPr>
            <a:r>
              <a:rPr lang="en-US" sz="1200" dirty="0">
                <a:latin typeface="Arial" panose="020B0604020202020204" pitchFamily="34" charset="0"/>
                <a:cs typeface="Arial" panose="020B0604020202020204" pitchFamily="34" charset="0"/>
              </a:rPr>
              <a:t>confidence: very useful for filters and analysis.</a:t>
            </a:r>
            <a:endParaRPr lang="es-CO" sz="12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77C8EB71-F1F4-8315-A5EC-D192165ADCE3}"/>
              </a:ext>
            </a:extLst>
          </p:cNvPr>
          <p:cNvSpPr txBox="1"/>
          <p:nvPr/>
        </p:nvSpPr>
        <p:spPr>
          <a:xfrm>
            <a:off x="4114800" y="1372113"/>
            <a:ext cx="3656930" cy="3539430"/>
          </a:xfrm>
          <a:prstGeom prst="rect">
            <a:avLst/>
          </a:prstGeom>
          <a:solidFill>
            <a:schemeClr val="bg1">
              <a:lumMod val="95000"/>
            </a:schemeClr>
          </a:solidFill>
        </p:spPr>
        <p:txBody>
          <a:bodyPr wrap="square">
            <a:spAutoFit/>
          </a:bodyPr>
          <a:lstStyle/>
          <a:p>
            <a:pPr rtl="0">
              <a:buNone/>
            </a:pPr>
            <a:r>
              <a:rPr lang="es-CO" sz="800" dirty="0">
                <a:latin typeface="Courier New" panose="02070309020205020404" pitchFamily="49" charset="0"/>
                <a:cs typeface="Courier New" panose="02070309020205020404" pitchFamily="49" charset="0"/>
              </a:rPr>
              <a:t>"</a:t>
            </a:r>
            <a:r>
              <a:rPr lang="es-CO" sz="800" dirty="0" err="1">
                <a:latin typeface="Courier New" panose="02070309020205020404" pitchFamily="49" charset="0"/>
                <a:cs typeface="Courier New" panose="02070309020205020404" pitchFamily="49" charset="0"/>
              </a:rPr>
              <a:t>categories</a:t>
            </a: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reason</a:t>
            </a: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path</a:t>
            </a: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Billing</a:t>
            </a: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Invoice</a:t>
            </a: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Missing</a:t>
            </a:r>
            <a:r>
              <a:rPr lang="es-CO" sz="800" dirty="0">
                <a:latin typeface="Courier New" panose="02070309020205020404" pitchFamily="49" charset="0"/>
                <a:cs typeface="Courier New" panose="02070309020205020404" pitchFamily="49" charset="0"/>
              </a:rPr>
              <a:t>"],</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code</a:t>
            </a:r>
            <a:r>
              <a:rPr lang="es-CO" sz="800" dirty="0">
                <a:latin typeface="Courier New" panose="02070309020205020404" pitchFamily="49" charset="0"/>
                <a:cs typeface="Courier New" panose="02070309020205020404" pitchFamily="49" charset="0"/>
              </a:rPr>
              <a:t>": "BILL.INVOICE.MISSING",</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confidence</a:t>
            </a:r>
            <a:r>
              <a:rPr lang="es-CO" sz="800" dirty="0">
                <a:latin typeface="Courier New" panose="02070309020205020404" pitchFamily="49" charset="0"/>
                <a:cs typeface="Courier New" panose="02070309020205020404" pitchFamily="49" charset="0"/>
              </a:rPr>
              <a:t>": 0.94,</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source</a:t>
            </a:r>
            <a:r>
              <a:rPr lang="es-CO" sz="800" dirty="0">
                <a:latin typeface="Courier New" panose="02070309020205020404" pitchFamily="49" charset="0"/>
                <a:cs typeface="Courier New" panose="02070309020205020404" pitchFamily="49" charset="0"/>
              </a:rPr>
              <a:t>": "GEN_AI",</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level</a:t>
            </a:r>
            <a:r>
              <a:rPr lang="es-CO" sz="800" dirty="0">
                <a:latin typeface="Courier New" panose="02070309020205020404" pitchFamily="49" charset="0"/>
                <a:cs typeface="Courier New" panose="02070309020205020404" pitchFamily="49" charset="0"/>
              </a:rPr>
              <a:t>": 3</a:t>
            </a:r>
          </a:p>
          <a:p>
            <a:pPr rtl="0">
              <a:buNone/>
            </a:pP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solution</a:t>
            </a: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path</a:t>
            </a: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Resend</a:t>
            </a: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Document</a:t>
            </a:r>
            <a:r>
              <a:rPr lang="es-CO" sz="800" dirty="0">
                <a:latin typeface="Courier New" panose="02070309020205020404" pitchFamily="49" charset="0"/>
                <a:cs typeface="Courier New" panose="02070309020205020404" pitchFamily="49" charset="0"/>
              </a:rPr>
              <a:t>", "Email"],</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code</a:t>
            </a:r>
            <a:r>
              <a:rPr lang="es-CO" sz="800" dirty="0">
                <a:latin typeface="Courier New" panose="02070309020205020404" pitchFamily="49" charset="0"/>
                <a:cs typeface="Courier New" panose="02070309020205020404" pitchFamily="49" charset="0"/>
              </a:rPr>
              <a:t>": "SOL.DOC.RESEND_EMAIL",</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confidence</a:t>
            </a:r>
            <a:r>
              <a:rPr lang="es-CO" sz="800" dirty="0">
                <a:latin typeface="Courier New" panose="02070309020205020404" pitchFamily="49" charset="0"/>
                <a:cs typeface="Courier New" panose="02070309020205020404" pitchFamily="49" charset="0"/>
              </a:rPr>
              <a:t>": 0.90,</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source</a:t>
            </a:r>
            <a:r>
              <a:rPr lang="es-CO" sz="800" dirty="0">
                <a:latin typeface="Courier New" panose="02070309020205020404" pitchFamily="49" charset="0"/>
                <a:cs typeface="Courier New" panose="02070309020205020404" pitchFamily="49" charset="0"/>
              </a:rPr>
              <a:t>": "GEN_AI",</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level</a:t>
            </a:r>
            <a:r>
              <a:rPr lang="es-CO" sz="800" dirty="0">
                <a:latin typeface="Courier New" panose="02070309020205020404" pitchFamily="49" charset="0"/>
                <a:cs typeface="Courier New" panose="02070309020205020404" pitchFamily="49" charset="0"/>
              </a:rPr>
              <a:t>": 2</a:t>
            </a:r>
          </a:p>
          <a:p>
            <a:pPr rtl="0">
              <a:buNone/>
            </a:pP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risk</a:t>
            </a: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path</a:t>
            </a: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ChurnRisk</a:t>
            </a:r>
            <a:r>
              <a:rPr lang="es-CO" sz="800" dirty="0">
                <a:latin typeface="Courier New" panose="02070309020205020404" pitchFamily="49" charset="0"/>
                <a:cs typeface="Courier New" panose="02070309020205020404" pitchFamily="49" charset="0"/>
              </a:rPr>
              <a:t>", "Medium"],</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code</a:t>
            </a:r>
            <a:r>
              <a:rPr lang="es-CO" sz="800" dirty="0">
                <a:latin typeface="Courier New" panose="02070309020205020404" pitchFamily="49" charset="0"/>
                <a:cs typeface="Courier New" panose="02070309020205020404" pitchFamily="49" charset="0"/>
              </a:rPr>
              <a:t>": "RISK.CHURN.MEDIUM",</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confidence</a:t>
            </a:r>
            <a:r>
              <a:rPr lang="es-CO" sz="800" dirty="0">
                <a:latin typeface="Courier New" panose="02070309020205020404" pitchFamily="49" charset="0"/>
                <a:cs typeface="Courier New" panose="02070309020205020404" pitchFamily="49" charset="0"/>
              </a:rPr>
              <a:t>": 0.77,</a:t>
            </a:r>
          </a:p>
          <a:p>
            <a:pPr rtl="0">
              <a:buNone/>
            </a:pPr>
            <a:r>
              <a:rPr lang="es-CO" sz="800" dirty="0">
                <a:latin typeface="Courier New" panose="02070309020205020404" pitchFamily="49" charset="0"/>
                <a:cs typeface="Courier New" panose="02070309020205020404" pitchFamily="49" charset="0"/>
              </a:rPr>
              <a:t>      "</a:t>
            </a:r>
            <a:r>
              <a:rPr lang="es-CO" sz="800" dirty="0" err="1">
                <a:latin typeface="Courier New" panose="02070309020205020404" pitchFamily="49" charset="0"/>
                <a:cs typeface="Courier New" panose="02070309020205020404" pitchFamily="49" charset="0"/>
              </a:rPr>
              <a:t>source</a:t>
            </a:r>
            <a:r>
              <a:rPr lang="es-CO" sz="800" dirty="0">
                <a:latin typeface="Courier New" panose="02070309020205020404" pitchFamily="49" charset="0"/>
                <a:cs typeface="Courier New" panose="02070309020205020404" pitchFamily="49" charset="0"/>
              </a:rPr>
              <a:t>": "GEN_AI"</a:t>
            </a:r>
          </a:p>
          <a:p>
            <a:pPr rtl="0">
              <a:buNone/>
            </a:pP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  ]</a:t>
            </a:r>
          </a:p>
          <a:p>
            <a:pPr rtl="0">
              <a:buNone/>
            </a:pPr>
            <a:r>
              <a:rPr lang="es-CO" sz="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1787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4FDB0F9-CBB6-6480-ACDB-800DD0B2D01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E14C4C8-5994-1E2E-DD6E-D9E4C8AAE8F5}"/>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DAFF3452-0D20-884B-4A9F-033B55E837AD}"/>
              </a:ext>
            </a:extLst>
          </p:cNvPr>
          <p:cNvSpPr/>
          <p:nvPr/>
        </p:nvSpPr>
        <p:spPr>
          <a:xfrm>
            <a:off x="38770" y="56342"/>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2350C952-80FF-6D70-B96A-683A70407C5B}"/>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34EA48CD-1E34-3D2B-E742-4EF5409DF949}"/>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71E2F280-321A-EFD4-EECC-9B52702B2827}"/>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FF325B7A-88F0-1A69-6041-B82952222B8C}"/>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6BE9A4D7-B7D1-2155-AF42-7935ECDF7D18}"/>
              </a:ext>
            </a:extLst>
          </p:cNvPr>
          <p:cNvSpPr txBox="1">
            <a:spLocks noGrp="1"/>
          </p:cNvSpPr>
          <p:nvPr>
            <p:ph type="title"/>
          </p:nvPr>
        </p:nvSpPr>
        <p:spPr>
          <a:xfrm>
            <a:off x="365216" y="164452"/>
            <a:ext cx="4073525" cy="709930"/>
          </a:xfrm>
          <a:prstGeom prst="rect">
            <a:avLst/>
          </a:prstGeom>
        </p:spPr>
        <p:txBody>
          <a:bodyPr vert="horz" wrap="square" lIns="0" tIns="40640" rIns="0" bIns="0" rtlCol="0">
            <a:spAutoFit/>
          </a:bodyPr>
          <a:lstStyle/>
          <a:p>
            <a:pPr marL="38100">
              <a:lnSpc>
                <a:spcPct val="100000"/>
              </a:lnSpc>
              <a:spcBef>
                <a:spcPts val="320"/>
              </a:spcBef>
            </a:pPr>
            <a:r>
              <a:rPr lang="es-CO" sz="2600" b="0" dirty="0">
                <a:solidFill>
                  <a:srgbClr val="3D3838"/>
                </a:solidFill>
                <a:latin typeface="Arial MT"/>
                <a:cs typeface="Arial MT"/>
              </a:rPr>
              <a:t>Data Logicial </a:t>
            </a:r>
            <a:r>
              <a:rPr lang="es-CO" sz="2600" b="0" dirty="0" err="1">
                <a:solidFill>
                  <a:srgbClr val="3D3838"/>
                </a:solidFill>
                <a:latin typeface="Arial MT"/>
                <a:cs typeface="Arial MT"/>
              </a:rPr>
              <a:t>Model</a:t>
            </a:r>
            <a:br>
              <a:rPr lang="es-CO" sz="2600" b="0" dirty="0">
                <a:solidFill>
                  <a:srgbClr val="3D3838"/>
                </a:solidFill>
                <a:latin typeface="Arial MT"/>
                <a:cs typeface="Arial MT"/>
              </a:rPr>
            </a:br>
            <a:endParaRPr sz="1600" dirty="0">
              <a:latin typeface="Arial MT"/>
              <a:cs typeface="Arial MT"/>
            </a:endParaRPr>
          </a:p>
        </p:txBody>
      </p:sp>
      <p:sp>
        <p:nvSpPr>
          <p:cNvPr id="83" name="object 83">
            <a:extLst>
              <a:ext uri="{FF2B5EF4-FFF2-40B4-BE49-F238E27FC236}">
                <a16:creationId xmlns:a16="http://schemas.microsoft.com/office/drawing/2014/main" id="{1508AC26-638C-0DA3-1815-7FB30C91C513}"/>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AC37BA98-1961-4158-4169-731E6360D73F}"/>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17</a:t>
            </a:fld>
            <a:endParaRPr spc="-25" dirty="0"/>
          </a:p>
        </p:txBody>
      </p:sp>
      <p:grpSp>
        <p:nvGrpSpPr>
          <p:cNvPr id="67" name="object 67">
            <a:extLst>
              <a:ext uri="{FF2B5EF4-FFF2-40B4-BE49-F238E27FC236}">
                <a16:creationId xmlns:a16="http://schemas.microsoft.com/office/drawing/2014/main" id="{686B73F8-C394-E350-7C7B-2C34D3510D29}"/>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4E6C1532-A546-AC6F-2BAE-CF67E306515B}"/>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FB135EC6-AED9-9F41-0316-70563A7B7F56}"/>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B8FE2828-1AF4-0E16-6D78-75E0E5AEE459}"/>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6D233C6C-31E1-B64C-ACD0-78DD907D8490}"/>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C13F4C43-3CDC-9C11-218B-695CBA50882C}"/>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00B6C6E0-9F75-FB1D-9D42-17D3BD07CDEA}"/>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4C45E739-3632-7B4E-D9D5-69E65A80FD25}"/>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F7CAC3A2-A76A-3F6E-7F6A-FD89C35A9A7A}"/>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D8BACCD3-05EC-A5ED-691F-EBC63475A6B8}"/>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3D1B08B6-1A4E-EC85-0209-C67C11386720}"/>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203E02EC-D0DC-088B-9058-D290C5E3D68D}"/>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A4E5508B-6F0C-CC37-B73E-83D8B41BFD71}"/>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pic>
        <p:nvPicPr>
          <p:cNvPr id="11" name="Imagen 10" descr="Diagrama&#10;&#10;El contenido generado por IA puede ser incorrecto.">
            <a:extLst>
              <a:ext uri="{FF2B5EF4-FFF2-40B4-BE49-F238E27FC236}">
                <a16:creationId xmlns:a16="http://schemas.microsoft.com/office/drawing/2014/main" id="{D2E73351-5EB4-CA72-4B1D-8A806FCE36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463" y="1378780"/>
            <a:ext cx="1962937" cy="2627243"/>
          </a:xfrm>
          <a:prstGeom prst="rect">
            <a:avLst/>
          </a:prstGeom>
        </p:spPr>
      </p:pic>
      <p:sp>
        <p:nvSpPr>
          <p:cNvPr id="8" name="CuadroTexto 7">
            <a:extLst>
              <a:ext uri="{FF2B5EF4-FFF2-40B4-BE49-F238E27FC236}">
                <a16:creationId xmlns:a16="http://schemas.microsoft.com/office/drawing/2014/main" id="{AE22D820-159F-BEF3-9AEA-AD2C696B78DC}"/>
              </a:ext>
            </a:extLst>
          </p:cNvPr>
          <p:cNvSpPr txBox="1"/>
          <p:nvPr/>
        </p:nvSpPr>
        <p:spPr>
          <a:xfrm>
            <a:off x="3796953" y="942873"/>
            <a:ext cx="7239000" cy="4893647"/>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Attribute 2: Tags (flat list for quick search)</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Useful for:</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simple searches,</a:t>
            </a:r>
          </a:p>
          <a:p>
            <a:r>
              <a:rPr lang="en-US" sz="1200" dirty="0">
                <a:latin typeface="Arial" panose="020B0604020202020204" pitchFamily="34" charset="0"/>
                <a:cs typeface="Arial" panose="020B0604020202020204" pitchFamily="34" charset="0"/>
              </a:rPr>
              <a:t>quick filters in reporting,</a:t>
            </a:r>
          </a:p>
          <a:p>
            <a:r>
              <a:rPr lang="en-US" sz="1200" dirty="0">
                <a:latin typeface="Arial" panose="020B0604020202020204" pitchFamily="34" charset="0"/>
                <a:cs typeface="Arial" panose="020B0604020202020204" pitchFamily="34" charset="0"/>
              </a:rPr>
              <a:t>feature engineering in ML models.</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5. Practical Advantage of this Design</a:t>
            </a:r>
          </a:p>
          <a:p>
            <a:r>
              <a:rPr lang="en-US" sz="1200" dirty="0">
                <a:latin typeface="Arial" panose="020B0604020202020204" pitchFamily="34" charset="0"/>
                <a:cs typeface="Arial" panose="020B0604020202020204" pitchFamily="34" charset="0"/>
              </a:rPr>
              <a:t>If tomorrow AI starts detecting new things like:</a:t>
            </a:r>
          </a:p>
          <a:p>
            <a:r>
              <a:rPr lang="en-US" sz="1200" dirty="0" err="1">
                <a:latin typeface="Courier New" panose="02070309020205020404" pitchFamily="49" charset="0"/>
                <a:cs typeface="Courier New" panose="02070309020205020404" pitchFamily="49" charset="0"/>
              </a:rPr>
              <a:t>categories.product</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categories.complaint_type</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categories.ltv_segment</a:t>
            </a:r>
            <a:r>
              <a:rPr lang="en-US" sz="1200" dirty="0">
                <a:latin typeface="Arial" panose="020B0604020202020204" pitchFamily="34" charset="0"/>
                <a:cs typeface="Arial" panose="020B0604020202020204" pitchFamily="34" charset="0"/>
              </a:rPr>
              <a:t>, you don't have to add new columns: just new namespaces and new paths within categories.</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You can continue deriving "classic" KPIs (</a:t>
            </a:r>
            <a:r>
              <a:rPr lang="en-US" sz="1200" dirty="0" err="1">
                <a:latin typeface="Courier New" panose="02070309020205020404" pitchFamily="49" charset="0"/>
                <a:cs typeface="Courier New" panose="02070309020205020404" pitchFamily="49" charset="0"/>
              </a:rPr>
              <a:t>churn_risk_level</a:t>
            </a:r>
            <a:r>
              <a:rPr lang="en-US" sz="1200" dirty="0">
                <a:latin typeface="Arial" panose="020B0604020202020204" pitchFamily="34" charset="0"/>
                <a:cs typeface="Arial" panose="020B0604020202020204" pitchFamily="34" charset="0"/>
              </a:rPr>
              <a:t>) from the categories, but the physical model doesn't break when you change taxonomies.</a:t>
            </a:r>
            <a:endParaRPr lang="es-CO" sz="1200" dirty="0"/>
          </a:p>
        </p:txBody>
      </p:sp>
      <p:sp>
        <p:nvSpPr>
          <p:cNvPr id="10" name="CuadroTexto 9">
            <a:extLst>
              <a:ext uri="{FF2B5EF4-FFF2-40B4-BE49-F238E27FC236}">
                <a16:creationId xmlns:a16="http://schemas.microsoft.com/office/drawing/2014/main" id="{AD24B881-3CD8-2CC5-890D-14A7449480F0}"/>
              </a:ext>
            </a:extLst>
          </p:cNvPr>
          <p:cNvSpPr txBox="1"/>
          <p:nvPr/>
        </p:nvSpPr>
        <p:spPr>
          <a:xfrm>
            <a:off x="3886200" y="1419935"/>
            <a:ext cx="3656930" cy="954107"/>
          </a:xfrm>
          <a:prstGeom prst="rect">
            <a:avLst/>
          </a:prstGeom>
          <a:solidFill>
            <a:schemeClr val="bg1">
              <a:lumMod val="95000"/>
            </a:schemeClr>
          </a:solidFill>
        </p:spPr>
        <p:txBody>
          <a:bodyPr wrap="square">
            <a:spAutoFit/>
          </a:bodyPr>
          <a:lstStyle/>
          <a:p>
            <a:pPr rtl="0">
              <a:buNone/>
            </a:pPr>
            <a:r>
              <a:rPr lang="en-US" sz="800" dirty="0">
                <a:latin typeface="Courier New" panose="02070309020205020404" pitchFamily="49" charset="0"/>
                <a:cs typeface="Courier New" panose="02070309020205020404" pitchFamily="49" charset="0"/>
              </a:rPr>
              <a:t>"tags": [</a:t>
            </a:r>
          </a:p>
          <a:p>
            <a:pPr rtl="0">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reason:billing</a:t>
            </a:r>
            <a:r>
              <a:rPr lang="en-US" sz="800" dirty="0">
                <a:latin typeface="Courier New" panose="02070309020205020404" pitchFamily="49" charset="0"/>
                <a:cs typeface="Courier New" panose="02070309020205020404" pitchFamily="49" charset="0"/>
              </a:rPr>
              <a:t>",</a:t>
            </a:r>
          </a:p>
          <a:p>
            <a:pPr rtl="0">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reason:invoice_missing</a:t>
            </a:r>
            <a:r>
              <a:rPr lang="en-US" sz="800" dirty="0">
                <a:latin typeface="Courier New" panose="02070309020205020404" pitchFamily="49" charset="0"/>
                <a:cs typeface="Courier New" panose="02070309020205020404" pitchFamily="49" charset="0"/>
              </a:rPr>
              <a:t>",</a:t>
            </a:r>
          </a:p>
          <a:p>
            <a:pPr rtl="0">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solution:email_resend</a:t>
            </a:r>
            <a:r>
              <a:rPr lang="en-US" sz="800" dirty="0">
                <a:latin typeface="Courier New" panose="02070309020205020404" pitchFamily="49" charset="0"/>
                <a:cs typeface="Courier New" panose="02070309020205020404" pitchFamily="49" charset="0"/>
              </a:rPr>
              <a:t>",</a:t>
            </a:r>
          </a:p>
          <a:p>
            <a:pPr rtl="0">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risk:churn_medium</a:t>
            </a:r>
            <a:r>
              <a:rPr lang="en-US" sz="800" dirty="0">
                <a:latin typeface="Courier New" panose="02070309020205020404" pitchFamily="49" charset="0"/>
                <a:cs typeface="Courier New" panose="02070309020205020404" pitchFamily="49" charset="0"/>
              </a:rPr>
              <a:t>",</a:t>
            </a:r>
          </a:p>
          <a:p>
            <a:pPr rtl="0">
              <a:buNone/>
            </a:pP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topic:payment_methods</a:t>
            </a:r>
            <a:r>
              <a:rPr lang="en-US" sz="800" dirty="0">
                <a:latin typeface="Courier New" panose="02070309020205020404" pitchFamily="49" charset="0"/>
                <a:cs typeface="Courier New" panose="02070309020205020404" pitchFamily="49" charset="0"/>
              </a:rPr>
              <a:t>"</a:t>
            </a:r>
          </a:p>
          <a:p>
            <a:pPr rtl="0">
              <a:buNone/>
            </a:pPr>
            <a:r>
              <a:rPr lang="en-US" sz="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410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E223A02-1884-8F7E-25CC-6AA8364C8DE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0823D30-A70B-FADE-15B0-95528654E61F}"/>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991AF3A8-7C92-78A0-CF30-FE02BE9AD723}"/>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557441EE-98D4-AA19-7F06-85A33FE6D024}"/>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87E5E47B-EE81-5E53-F879-672CDE4611CD}"/>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859ED235-066A-65CA-1A64-CB7A80A943E4}"/>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BDD9D8E6-9F57-F18F-4F1B-4A8A91BF81AD}"/>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6F09BC74-0CC1-F342-1AB5-161A5A182BA1}"/>
              </a:ext>
            </a:extLst>
          </p:cNvPr>
          <p:cNvSpPr txBox="1">
            <a:spLocks noGrp="1"/>
          </p:cNvSpPr>
          <p:nvPr>
            <p:ph type="title"/>
          </p:nvPr>
        </p:nvSpPr>
        <p:spPr>
          <a:xfrm>
            <a:off x="365216" y="164452"/>
            <a:ext cx="4073525" cy="533479"/>
          </a:xfrm>
          <a:prstGeom prst="rect">
            <a:avLst/>
          </a:prstGeom>
        </p:spPr>
        <p:txBody>
          <a:bodyPr vert="horz" wrap="square" lIns="0" tIns="40640" rIns="0" bIns="0" rtlCol="0">
            <a:spAutoFit/>
          </a:bodyPr>
          <a:lstStyle/>
          <a:p>
            <a:pPr marL="38100">
              <a:lnSpc>
                <a:spcPct val="100000"/>
              </a:lnSpc>
              <a:spcBef>
                <a:spcPts val="320"/>
              </a:spcBef>
            </a:pPr>
            <a:r>
              <a:rPr lang="es-CO" sz="1600" b="0" dirty="0">
                <a:solidFill>
                  <a:srgbClr val="3D3838"/>
                </a:solidFill>
                <a:latin typeface="Arial MT"/>
                <a:cs typeface="Arial MT"/>
              </a:rPr>
              <a:t>Data Logicial </a:t>
            </a:r>
            <a:r>
              <a:rPr lang="es-CO" sz="1600" b="0" dirty="0" err="1">
                <a:solidFill>
                  <a:srgbClr val="3D3838"/>
                </a:solidFill>
                <a:latin typeface="Arial MT"/>
                <a:cs typeface="Arial MT"/>
              </a:rPr>
              <a:t>Model</a:t>
            </a:r>
            <a:br>
              <a:rPr lang="es-CO" sz="1600" b="0" dirty="0">
                <a:solidFill>
                  <a:srgbClr val="3D3838"/>
                </a:solidFill>
                <a:latin typeface="Arial MT"/>
                <a:cs typeface="Arial MT"/>
              </a:rPr>
            </a:br>
            <a:endParaRPr sz="1600" dirty="0">
              <a:latin typeface="Arial MT"/>
              <a:cs typeface="Arial MT"/>
            </a:endParaRPr>
          </a:p>
        </p:txBody>
      </p:sp>
      <p:sp>
        <p:nvSpPr>
          <p:cNvPr id="83" name="object 83">
            <a:extLst>
              <a:ext uri="{FF2B5EF4-FFF2-40B4-BE49-F238E27FC236}">
                <a16:creationId xmlns:a16="http://schemas.microsoft.com/office/drawing/2014/main" id="{4C8DCFAA-71FE-61C5-C56B-F51A66458191}"/>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BE99F7DF-8490-712D-EC16-5C4BF4DA7C36}"/>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18</a:t>
            </a:fld>
            <a:endParaRPr spc="-25" dirty="0"/>
          </a:p>
        </p:txBody>
      </p:sp>
      <p:grpSp>
        <p:nvGrpSpPr>
          <p:cNvPr id="67" name="object 67">
            <a:extLst>
              <a:ext uri="{FF2B5EF4-FFF2-40B4-BE49-F238E27FC236}">
                <a16:creationId xmlns:a16="http://schemas.microsoft.com/office/drawing/2014/main" id="{241D2E15-B5A9-EEC4-1783-C486A2EB13E1}"/>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494B32DC-9BF6-9DD8-D578-06DC8C9FFF2F}"/>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04F210D1-81F5-AA16-56FA-4EEA1AA37CA6}"/>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8BB0A144-48BE-8EBA-A4CB-755C002D58C4}"/>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5A321BE9-770F-750F-C7AF-C557EBA2BE37}"/>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E758A88B-685F-F928-D641-DA9C1F28CF4C}"/>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045C45B7-FA40-624C-1AB6-E6FD4191B267}"/>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0A0602C5-6560-E366-7B30-B9DB681383A7}"/>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08B25964-8E2D-820D-5210-F0B6592816A0}"/>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75F1CC3C-2C4E-3FD8-A76C-039E44E14843}"/>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9999BA82-3719-C46A-5F08-52AA5D5A0B91}"/>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8EF4B18B-3BEC-2ED0-A007-ED3105CA9B63}"/>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81D07E90-7A47-EC73-6022-38107524F816}"/>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pic>
        <p:nvPicPr>
          <p:cNvPr id="11" name="Imagen 10" descr="Diagrama&#10;&#10;El contenido generado por IA puede ser incorrecto.">
            <a:extLst>
              <a:ext uri="{FF2B5EF4-FFF2-40B4-BE49-F238E27FC236}">
                <a16:creationId xmlns:a16="http://schemas.microsoft.com/office/drawing/2014/main" id="{9EF70FAF-62B6-58D4-F873-57E885EAEA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1596470"/>
            <a:ext cx="2602539" cy="3483302"/>
          </a:xfrm>
          <a:prstGeom prst="rect">
            <a:avLst/>
          </a:prstGeom>
        </p:spPr>
      </p:pic>
      <p:sp>
        <p:nvSpPr>
          <p:cNvPr id="13" name="CuadroTexto 12">
            <a:extLst>
              <a:ext uri="{FF2B5EF4-FFF2-40B4-BE49-F238E27FC236}">
                <a16:creationId xmlns:a16="http://schemas.microsoft.com/office/drawing/2014/main" id="{FA162AC8-5481-2217-1C54-D2A4F4BFB8DE}"/>
              </a:ext>
            </a:extLst>
          </p:cNvPr>
          <p:cNvSpPr txBox="1"/>
          <p:nvPr/>
        </p:nvSpPr>
        <p:spPr>
          <a:xfrm>
            <a:off x="4267200" y="1363937"/>
            <a:ext cx="6934200" cy="3693319"/>
          </a:xfrm>
          <a:prstGeom prst="rect">
            <a:avLst/>
          </a:prstGeom>
          <a:noFill/>
        </p:spPr>
        <p:txBody>
          <a:bodyPr wrap="square">
            <a:spAutoFit/>
          </a:bodyPr>
          <a:lstStyle/>
          <a:p>
            <a:pPr>
              <a:buNone/>
            </a:pPr>
            <a:r>
              <a:rPr lang="en-US" b="1" dirty="0"/>
              <a:t>Practical advantage of this design If tomorrow AI starts detecting new things like:</a:t>
            </a:r>
          </a:p>
          <a:p>
            <a:pPr>
              <a:buNone/>
            </a:pPr>
            <a:endParaRPr lang="en-US" b="1" dirty="0"/>
          </a:p>
          <a:p>
            <a:r>
              <a:rPr lang="es-ES" dirty="0" err="1">
                <a:latin typeface="Courier New" panose="02070309020205020404" pitchFamily="49" charset="0"/>
              </a:rPr>
              <a:t>categories.product</a:t>
            </a:r>
            <a:r>
              <a:rPr lang="es-ES" dirty="0"/>
              <a:t>,</a:t>
            </a:r>
          </a:p>
          <a:p>
            <a:pPr marL="457200" lvl="1"/>
            <a:r>
              <a:rPr lang="es-ES" dirty="0" err="1">
                <a:latin typeface="Courier New" panose="02070309020205020404" pitchFamily="49" charset="0"/>
              </a:rPr>
              <a:t>categories.complaint_type</a:t>
            </a:r>
            <a:r>
              <a:rPr lang="es-ES" dirty="0"/>
              <a:t>,</a:t>
            </a:r>
          </a:p>
          <a:p>
            <a:pPr marL="457200" lvl="1"/>
            <a:r>
              <a:rPr lang="es-ES" dirty="0" err="1">
                <a:latin typeface="Courier New" panose="02070309020205020404" pitchFamily="49" charset="0"/>
              </a:rPr>
              <a:t>categories.ltv_segment</a:t>
            </a:r>
            <a:r>
              <a:rPr lang="es-ES" dirty="0"/>
              <a:t>,</a:t>
            </a:r>
            <a:br>
              <a:rPr lang="es-ES" dirty="0"/>
            </a:br>
            <a:r>
              <a:rPr lang="en-US" dirty="0"/>
              <a:t>You don't need to add new columns: just new namespaces and new paths within </a:t>
            </a:r>
          </a:p>
          <a:p>
            <a:pPr marL="457200" lvl="1"/>
            <a:r>
              <a:rPr lang="es-ES" dirty="0" err="1">
                <a:latin typeface="Courier New" panose="02070309020205020404" pitchFamily="49" charset="0"/>
              </a:rPr>
              <a:t>categories</a:t>
            </a:r>
            <a:r>
              <a:rPr lang="es-ES" dirty="0"/>
              <a:t>.</a:t>
            </a:r>
          </a:p>
          <a:p>
            <a:pPr marL="742950" lvl="1" indent="-285750">
              <a:buFont typeface="Arial" panose="020B0604020202020204" pitchFamily="34" charset="0"/>
              <a:buChar char="•"/>
            </a:pPr>
            <a:endParaRPr lang="es-ES" dirty="0"/>
          </a:p>
          <a:p>
            <a:r>
              <a:rPr lang="en-US" dirty="0"/>
              <a:t>You can continue to derive "classic" KPIs (e.g., </a:t>
            </a:r>
            <a:r>
              <a:rPr lang="en-US" dirty="0" err="1">
                <a:latin typeface="Courier New" panose="02070309020205020404" pitchFamily="49" charset="0"/>
              </a:rPr>
              <a:t>churn_risk_level</a:t>
            </a:r>
            <a:r>
              <a:rPr lang="en-US" dirty="0"/>
              <a:t>) from the categories, but the physical model does not break when you change taxonomies.</a:t>
            </a:r>
            <a:endParaRPr lang="es-ES" dirty="0"/>
          </a:p>
        </p:txBody>
      </p:sp>
    </p:spTree>
    <p:extLst>
      <p:ext uri="{BB962C8B-B14F-4D97-AF65-F5344CB8AC3E}">
        <p14:creationId xmlns:p14="http://schemas.microsoft.com/office/powerpoint/2010/main" val="112681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6821A8E-E43E-616C-D852-19CBD3979F6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63640D3-5723-05E8-23F1-04D4C604E3C8}"/>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880F85EE-39D8-2915-B3D4-8EA0BF0C7522}"/>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A65FF74A-1533-9DD8-68E9-07C990A0ECFE}"/>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089B45A9-B806-9A28-6640-38163A201D55}"/>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3B198E6F-ED83-1CB4-B9C8-31ADB99CA94C}"/>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D0FDDBE0-9A33-070F-C3C4-1F4BA5E32AD5}"/>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44D6D0C4-2CA6-0C50-6AB6-D97964C29810}"/>
              </a:ext>
            </a:extLst>
          </p:cNvPr>
          <p:cNvSpPr txBox="1">
            <a:spLocks noGrp="1"/>
          </p:cNvSpPr>
          <p:nvPr>
            <p:ph type="title"/>
          </p:nvPr>
        </p:nvSpPr>
        <p:spPr>
          <a:xfrm>
            <a:off x="365216" y="164452"/>
            <a:ext cx="4073525" cy="709930"/>
          </a:xfrm>
          <a:prstGeom prst="rect">
            <a:avLst/>
          </a:prstGeom>
        </p:spPr>
        <p:txBody>
          <a:bodyPr vert="horz" wrap="square" lIns="0" tIns="40640" rIns="0" bIns="0" rtlCol="0">
            <a:spAutoFit/>
          </a:bodyPr>
          <a:lstStyle/>
          <a:p>
            <a:pPr marL="38100">
              <a:lnSpc>
                <a:spcPct val="100000"/>
              </a:lnSpc>
              <a:spcBef>
                <a:spcPts val="320"/>
              </a:spcBef>
            </a:pPr>
            <a:r>
              <a:rPr lang="es-CO" sz="2600" b="0" dirty="0" err="1">
                <a:solidFill>
                  <a:srgbClr val="3D3838"/>
                </a:solidFill>
                <a:latin typeface="Arial MT"/>
                <a:cs typeface="Arial MT"/>
              </a:rPr>
              <a:t>Contracts</a:t>
            </a:r>
            <a:endParaRPr sz="1350" baseline="86419" dirty="0">
              <a:latin typeface="Arial MT"/>
              <a:cs typeface="Arial MT"/>
            </a:endParaRPr>
          </a:p>
          <a:p>
            <a:pPr marL="38100">
              <a:lnSpc>
                <a:spcPct val="100000"/>
              </a:lnSpc>
              <a:spcBef>
                <a:spcPts val="130"/>
              </a:spcBef>
            </a:pPr>
            <a:r>
              <a:rPr lang="es-CO" sz="1600" b="0" dirty="0">
                <a:solidFill>
                  <a:srgbClr val="FF4100"/>
                </a:solidFill>
                <a:latin typeface="Arial MT"/>
                <a:cs typeface="Arial MT"/>
              </a:rPr>
              <a:t>API </a:t>
            </a:r>
            <a:r>
              <a:rPr lang="es-CO" sz="1600" b="0" dirty="0" err="1">
                <a:solidFill>
                  <a:srgbClr val="FF4100"/>
                </a:solidFill>
                <a:latin typeface="Arial MT"/>
                <a:cs typeface="Arial MT"/>
              </a:rPr>
              <a:t>Contract</a:t>
            </a:r>
            <a:r>
              <a:rPr lang="es-CO" sz="1600" b="0" dirty="0">
                <a:solidFill>
                  <a:srgbClr val="FF4100"/>
                </a:solidFill>
                <a:latin typeface="Arial MT"/>
                <a:cs typeface="Arial MT"/>
              </a:rPr>
              <a:t> and Data </a:t>
            </a:r>
            <a:r>
              <a:rPr lang="es-CO" sz="1600" b="0" dirty="0" err="1">
                <a:solidFill>
                  <a:srgbClr val="FF4100"/>
                </a:solidFill>
                <a:latin typeface="Arial MT"/>
                <a:cs typeface="Arial MT"/>
              </a:rPr>
              <a:t>Contract</a:t>
            </a:r>
            <a:endParaRPr sz="1600" dirty="0">
              <a:latin typeface="Arial MT"/>
              <a:cs typeface="Arial MT"/>
            </a:endParaRPr>
          </a:p>
        </p:txBody>
      </p:sp>
      <p:sp>
        <p:nvSpPr>
          <p:cNvPr id="83" name="object 83">
            <a:extLst>
              <a:ext uri="{FF2B5EF4-FFF2-40B4-BE49-F238E27FC236}">
                <a16:creationId xmlns:a16="http://schemas.microsoft.com/office/drawing/2014/main" id="{6A3573AA-0CC1-0193-A114-67C210B743FF}"/>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E242BFF5-24F8-6398-64D4-B0A9AC1FF595}"/>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19</a:t>
            </a:fld>
            <a:endParaRPr spc="-25" dirty="0"/>
          </a:p>
        </p:txBody>
      </p:sp>
      <p:grpSp>
        <p:nvGrpSpPr>
          <p:cNvPr id="67" name="object 67">
            <a:extLst>
              <a:ext uri="{FF2B5EF4-FFF2-40B4-BE49-F238E27FC236}">
                <a16:creationId xmlns:a16="http://schemas.microsoft.com/office/drawing/2014/main" id="{C714E4F7-DA9C-30CB-6F2B-97CB2DF01504}"/>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9D62A1A8-3873-EF88-DD8A-08F0FBF11F54}"/>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4A6CC024-E7B2-1EEF-25F3-1ED2D05AEC41}"/>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8740BD13-BDE1-7076-5B6F-35CC9B94550F}"/>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49CF09BB-F2CB-EDF8-A281-598D2E2F9637}"/>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11F2BB53-8B7D-24C1-BBCD-75D0A9B2983C}"/>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926E8416-1C0F-4202-69E3-1545904BF6E9}"/>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B4F8F0EA-E1CF-3A87-8216-24BA5D99F3B5}"/>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299A3712-4E94-415D-38A7-94DC0B2039C1}"/>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F3F12D99-EEC8-26C2-76B8-DF9D234AB33D}"/>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186A1283-932A-C764-27E0-FDDA0A7BCB98}"/>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E278E207-A2DA-CF1A-7BF1-A47192F38DFB}"/>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6F5001B5-BD6E-D4E5-200A-0860EF9E154B}"/>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sp>
        <p:nvSpPr>
          <p:cNvPr id="8" name="CuadroTexto 7">
            <a:extLst>
              <a:ext uri="{FF2B5EF4-FFF2-40B4-BE49-F238E27FC236}">
                <a16:creationId xmlns:a16="http://schemas.microsoft.com/office/drawing/2014/main" id="{6FEA2BFD-18AC-74FB-2FCC-89726D43B783}"/>
              </a:ext>
            </a:extLst>
          </p:cNvPr>
          <p:cNvSpPr txBox="1"/>
          <p:nvPr/>
        </p:nvSpPr>
        <p:spPr>
          <a:xfrm>
            <a:off x="381003" y="3414048"/>
            <a:ext cx="5562597" cy="3046988"/>
          </a:xfrm>
          <a:prstGeom prst="rect">
            <a:avLst/>
          </a:prstGeom>
          <a:noFill/>
        </p:spPr>
        <p:txBody>
          <a:bodyPr wrap="square">
            <a:spAutoFit/>
          </a:bodyPr>
          <a:lstStyle/>
          <a:p>
            <a:pPr>
              <a:buNone/>
            </a:pPr>
            <a:r>
              <a:rPr lang="en-US" sz="1200" dirty="0">
                <a:latin typeface="Arial" panose="020B0604020202020204" pitchFamily="34" charset="0"/>
                <a:cs typeface="Arial" panose="020B0604020202020204" pitchFamily="34" charset="0"/>
              </a:rPr>
              <a:t>What are the benefits of adding an Open Data Contract?</a:t>
            </a:r>
          </a:p>
          <a:p>
            <a:pPr>
              <a:buNone/>
            </a:pPr>
            <a:endParaRPr lang="en-US" sz="1200" dirty="0">
              <a:latin typeface="Arial" panose="020B0604020202020204" pitchFamily="34" charset="0"/>
              <a:cs typeface="Arial" panose="020B0604020202020204" pitchFamily="34" charset="0"/>
            </a:endParaRPr>
          </a:p>
          <a:p>
            <a:pPr>
              <a:buNone/>
            </a:pPr>
            <a:r>
              <a:rPr lang="en-US" sz="1200" dirty="0">
                <a:latin typeface="Arial" panose="020B0604020202020204" pitchFamily="34" charset="0"/>
                <a:cs typeface="Arial" panose="020B0604020202020204" pitchFamily="34" charset="0"/>
              </a:rPr>
              <a:t>For Salesforce and other consumers: They can see in one place which fields exist, what they mean, what PII is, and what the SLA is for the interaction history.</a:t>
            </a:r>
          </a:p>
          <a:p>
            <a:pPr>
              <a:buNone/>
            </a:pPr>
            <a:endParaRPr lang="en-US" sz="1200" dirty="0">
              <a:latin typeface="Arial" panose="020B0604020202020204" pitchFamily="34" charset="0"/>
              <a:cs typeface="Arial" panose="020B0604020202020204" pitchFamily="34" charset="0"/>
            </a:endParaRPr>
          </a:p>
          <a:p>
            <a:pPr>
              <a:buNone/>
            </a:pPr>
            <a:r>
              <a:rPr lang="en-US" sz="1200" b="1" dirty="0">
                <a:latin typeface="Arial" panose="020B0604020202020204" pitchFamily="34" charset="0"/>
                <a:cs typeface="Arial" panose="020B0604020202020204" pitchFamily="34" charset="0"/>
              </a:rPr>
              <a:t>CX/Operations: </a:t>
            </a:r>
            <a:r>
              <a:rPr lang="en-US" sz="1200" dirty="0">
                <a:latin typeface="Arial" panose="020B0604020202020204" pitchFamily="34" charset="0"/>
                <a:cs typeface="Arial" panose="020B0604020202020204" pitchFamily="34" charset="0"/>
              </a:rPr>
              <a:t>It's clear what they can expect from the dataset (latency, retention, minimum quality), and which fields to use for analyzing motives, solutions, sentiment, etc.</a:t>
            </a:r>
          </a:p>
          <a:p>
            <a:pPr>
              <a:buNone/>
            </a:pPr>
            <a:endParaRPr lang="en-US" sz="1200" dirty="0">
              <a:latin typeface="Arial" panose="020B0604020202020204" pitchFamily="34" charset="0"/>
              <a:cs typeface="Arial" panose="020B0604020202020204" pitchFamily="34" charset="0"/>
            </a:endParaRPr>
          </a:p>
          <a:p>
            <a:pPr>
              <a:buNone/>
            </a:pPr>
            <a:r>
              <a:rPr lang="en-US" sz="1200" b="1" dirty="0">
                <a:latin typeface="Arial" panose="020B0604020202020204" pitchFamily="34" charset="0"/>
                <a:cs typeface="Arial" panose="020B0604020202020204" pitchFamily="34" charset="0"/>
              </a:rPr>
              <a:t>Data Platform and Data Engineering: </a:t>
            </a:r>
            <a:r>
              <a:rPr lang="en-US" sz="1200" dirty="0">
                <a:latin typeface="Arial" panose="020B0604020202020204" pitchFamily="34" charset="0"/>
                <a:cs typeface="Arial" panose="020B0604020202020204" pitchFamily="34" charset="0"/>
              </a:rPr>
              <a:t>They have a </a:t>
            </a:r>
            <a:r>
              <a:rPr lang="en-US" sz="1200" dirty="0" err="1">
                <a:latin typeface="Arial" panose="020B0604020202020204" pitchFamily="34" charset="0"/>
                <a:cs typeface="Arial" panose="020B0604020202020204" pitchFamily="34" charset="0"/>
              </a:rPr>
              <a:t>versionable</a:t>
            </a:r>
            <a:r>
              <a:rPr lang="en-US" sz="1200" dirty="0">
                <a:latin typeface="Arial" panose="020B0604020202020204" pitchFamily="34" charset="0"/>
                <a:cs typeface="Arial" panose="020B0604020202020204" pitchFamily="34" charset="0"/>
              </a:rPr>
              <a:t> contract in Git that connects:</a:t>
            </a:r>
          </a:p>
          <a:p>
            <a:pPr>
              <a:buNone/>
            </a:pPr>
            <a:r>
              <a:rPr lang="en-US" sz="1200" dirty="0">
                <a:latin typeface="Arial" panose="020B0604020202020204" pitchFamily="34" charset="0"/>
                <a:cs typeface="Arial" panose="020B0604020202020204" pitchFamily="34" charset="0"/>
              </a:rPr>
              <a:t>physical servers (DynamoDB/S3),</a:t>
            </a:r>
          </a:p>
          <a:p>
            <a:pPr>
              <a:buNone/>
            </a:pPr>
            <a:r>
              <a:rPr lang="en-US" sz="1200" dirty="0">
                <a:latin typeface="Arial" panose="020B0604020202020204" pitchFamily="34" charset="0"/>
                <a:cs typeface="Arial" panose="020B0604020202020204" pitchFamily="34" charset="0"/>
              </a:rPr>
              <a:t>logical schema (Interactions),</a:t>
            </a:r>
          </a:p>
          <a:p>
            <a:pPr>
              <a:buNone/>
            </a:pPr>
            <a:r>
              <a:rPr lang="en-US" sz="1200" dirty="0">
                <a:latin typeface="Arial" panose="020B0604020202020204" pitchFamily="34" charset="0"/>
                <a:cs typeface="Arial" panose="020B0604020202020204" pitchFamily="34" charset="0"/>
              </a:rPr>
              <a:t>quality rules,</a:t>
            </a:r>
          </a:p>
          <a:p>
            <a:pPr>
              <a:buNone/>
            </a:pPr>
            <a:r>
              <a:rPr lang="en-US" sz="1200" dirty="0">
                <a:latin typeface="Arial" panose="020B0604020202020204" pitchFamily="34" charset="0"/>
                <a:cs typeface="Arial" panose="020B0604020202020204" pitchFamily="34" charset="0"/>
              </a:rPr>
              <a:t>SLAs, and permissions.</a:t>
            </a:r>
            <a:endParaRPr lang="es-ES" sz="120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4EC2BCB-78A4-635B-918C-34A29AD83A1E}"/>
              </a:ext>
            </a:extLst>
          </p:cNvPr>
          <p:cNvSpPr txBox="1"/>
          <p:nvPr/>
        </p:nvSpPr>
        <p:spPr>
          <a:xfrm>
            <a:off x="762000" y="2037329"/>
            <a:ext cx="4876800" cy="1477328"/>
          </a:xfrm>
          <a:prstGeom prst="rect">
            <a:avLst/>
          </a:prstGeom>
          <a:noFill/>
        </p:spPr>
        <p:txBody>
          <a:bodyPr wrap="square">
            <a:spAutoFit/>
          </a:bodyPr>
          <a:lstStyle/>
          <a:p>
            <a:pPr algn="ctr"/>
            <a:r>
              <a:rPr lang="es-CO" dirty="0">
                <a:hlinkClick r:id="rId4"/>
              </a:rPr>
              <a:t>https://github.com/JEstebanMejiaV/customer-interactions-analytics-genai-solutions-architect/blob/main/contracts/data_contract.ylm</a:t>
            </a:r>
            <a:endParaRPr lang="es-CO" dirty="0"/>
          </a:p>
          <a:p>
            <a:endParaRPr lang="es-CO" dirty="0"/>
          </a:p>
        </p:txBody>
      </p:sp>
      <p:sp>
        <p:nvSpPr>
          <p:cNvPr id="15" name="CuadroTexto 14">
            <a:extLst>
              <a:ext uri="{FF2B5EF4-FFF2-40B4-BE49-F238E27FC236}">
                <a16:creationId xmlns:a16="http://schemas.microsoft.com/office/drawing/2014/main" id="{BB451257-A9FA-EA40-4D1B-C9007F1C416C}"/>
              </a:ext>
            </a:extLst>
          </p:cNvPr>
          <p:cNvSpPr txBox="1"/>
          <p:nvPr/>
        </p:nvSpPr>
        <p:spPr>
          <a:xfrm>
            <a:off x="6232520" y="2037329"/>
            <a:ext cx="5555366" cy="1200329"/>
          </a:xfrm>
          <a:prstGeom prst="rect">
            <a:avLst/>
          </a:prstGeom>
          <a:noFill/>
        </p:spPr>
        <p:txBody>
          <a:bodyPr wrap="square">
            <a:spAutoFit/>
          </a:bodyPr>
          <a:lstStyle/>
          <a:p>
            <a:pPr algn="ctr"/>
            <a:r>
              <a:rPr lang="es-CO" dirty="0">
                <a:hlinkClick r:id="rId5"/>
              </a:rPr>
              <a:t>https://github.com/JEstebanMejiaV/customer-interactions-analytics-genai-solutions-architect/blob/main/contracts/interaction_api.ylm</a:t>
            </a:r>
            <a:endParaRPr lang="es-CO" dirty="0"/>
          </a:p>
          <a:p>
            <a:endParaRPr lang="es-CO" dirty="0"/>
          </a:p>
        </p:txBody>
      </p:sp>
      <p:cxnSp>
        <p:nvCxnSpPr>
          <p:cNvPr id="17" name="Conector recto 16">
            <a:extLst>
              <a:ext uri="{FF2B5EF4-FFF2-40B4-BE49-F238E27FC236}">
                <a16:creationId xmlns:a16="http://schemas.microsoft.com/office/drawing/2014/main" id="{505D09FA-F3EE-9781-21EC-92BD1907CBAD}"/>
              </a:ext>
            </a:extLst>
          </p:cNvPr>
          <p:cNvCxnSpPr/>
          <p:nvPr/>
        </p:nvCxnSpPr>
        <p:spPr>
          <a:xfrm>
            <a:off x="6019800" y="1524000"/>
            <a:ext cx="0" cy="4484079"/>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E47CFA69-04E5-F02B-8307-FDB705C3AC73}"/>
              </a:ext>
            </a:extLst>
          </p:cNvPr>
          <p:cNvSpPr txBox="1"/>
          <p:nvPr/>
        </p:nvSpPr>
        <p:spPr>
          <a:xfrm>
            <a:off x="1104900" y="1415814"/>
            <a:ext cx="4191000" cy="369332"/>
          </a:xfrm>
          <a:prstGeom prst="rect">
            <a:avLst/>
          </a:prstGeom>
          <a:noFill/>
        </p:spPr>
        <p:txBody>
          <a:bodyPr wrap="square">
            <a:spAutoFit/>
          </a:bodyPr>
          <a:lstStyle/>
          <a:p>
            <a:pPr algn="ctr"/>
            <a:r>
              <a:rPr lang="es-CO" sz="1800" b="0" dirty="0">
                <a:solidFill>
                  <a:srgbClr val="FF4100"/>
                </a:solidFill>
                <a:latin typeface="Arial MT"/>
                <a:cs typeface="Arial MT"/>
              </a:rPr>
              <a:t>Data </a:t>
            </a:r>
            <a:r>
              <a:rPr lang="es-CO" sz="1800" b="0" dirty="0" err="1">
                <a:solidFill>
                  <a:srgbClr val="FF4100"/>
                </a:solidFill>
                <a:latin typeface="Arial MT"/>
                <a:cs typeface="Arial MT"/>
              </a:rPr>
              <a:t>Contract</a:t>
            </a:r>
            <a:r>
              <a:rPr lang="es-CO" sz="1800" b="0" dirty="0">
                <a:solidFill>
                  <a:srgbClr val="FF4100"/>
                </a:solidFill>
                <a:latin typeface="Arial MT"/>
                <a:cs typeface="Arial MT"/>
              </a:rPr>
              <a:t> – Open Data </a:t>
            </a:r>
            <a:r>
              <a:rPr lang="es-CO" sz="1800" b="0" dirty="0" err="1">
                <a:solidFill>
                  <a:srgbClr val="FF4100"/>
                </a:solidFill>
                <a:latin typeface="Arial MT"/>
                <a:cs typeface="Arial MT"/>
              </a:rPr>
              <a:t>Contract</a:t>
            </a:r>
            <a:endParaRPr lang="es-CO" dirty="0"/>
          </a:p>
        </p:txBody>
      </p:sp>
      <p:sp>
        <p:nvSpPr>
          <p:cNvPr id="22" name="CuadroTexto 21">
            <a:extLst>
              <a:ext uri="{FF2B5EF4-FFF2-40B4-BE49-F238E27FC236}">
                <a16:creationId xmlns:a16="http://schemas.microsoft.com/office/drawing/2014/main" id="{21D08BC5-7D1E-FD63-CE41-0AD9A6A6799E}"/>
              </a:ext>
            </a:extLst>
          </p:cNvPr>
          <p:cNvSpPr txBox="1"/>
          <p:nvPr/>
        </p:nvSpPr>
        <p:spPr>
          <a:xfrm>
            <a:off x="7239000" y="1415814"/>
            <a:ext cx="3352315" cy="369332"/>
          </a:xfrm>
          <a:prstGeom prst="rect">
            <a:avLst/>
          </a:prstGeom>
          <a:noFill/>
        </p:spPr>
        <p:txBody>
          <a:bodyPr wrap="square">
            <a:spAutoFit/>
          </a:bodyPr>
          <a:lstStyle/>
          <a:p>
            <a:pPr algn="ctr"/>
            <a:r>
              <a:rPr lang="es-CO" sz="1800" b="0" dirty="0">
                <a:solidFill>
                  <a:srgbClr val="FF4100"/>
                </a:solidFill>
                <a:latin typeface="Arial MT"/>
                <a:cs typeface="Arial MT"/>
              </a:rPr>
              <a:t>API </a:t>
            </a:r>
            <a:r>
              <a:rPr lang="es-CO" sz="1800" b="0" dirty="0" err="1">
                <a:solidFill>
                  <a:srgbClr val="FF4100"/>
                </a:solidFill>
                <a:latin typeface="Arial MT"/>
                <a:cs typeface="Arial MT"/>
              </a:rPr>
              <a:t>Contract</a:t>
            </a:r>
            <a:r>
              <a:rPr lang="es-CO" sz="1800" b="0" dirty="0">
                <a:solidFill>
                  <a:srgbClr val="FF4100"/>
                </a:solidFill>
                <a:latin typeface="Arial MT"/>
                <a:cs typeface="Arial MT"/>
              </a:rPr>
              <a:t> – </a:t>
            </a:r>
            <a:r>
              <a:rPr lang="es-CO" sz="1800" b="0" dirty="0" err="1">
                <a:solidFill>
                  <a:srgbClr val="FF4100"/>
                </a:solidFill>
                <a:latin typeface="Arial MT"/>
                <a:cs typeface="Arial MT"/>
              </a:rPr>
              <a:t>OpenAPI</a:t>
            </a:r>
            <a:r>
              <a:rPr lang="es-CO" sz="1800" b="0" dirty="0">
                <a:solidFill>
                  <a:srgbClr val="FF4100"/>
                </a:solidFill>
                <a:latin typeface="Arial MT"/>
                <a:cs typeface="Arial MT"/>
              </a:rPr>
              <a:t> V3 </a:t>
            </a:r>
            <a:endParaRPr lang="es-CO" dirty="0"/>
          </a:p>
        </p:txBody>
      </p:sp>
    </p:spTree>
    <p:extLst>
      <p:ext uri="{BB962C8B-B14F-4D97-AF65-F5344CB8AC3E}">
        <p14:creationId xmlns:p14="http://schemas.microsoft.com/office/powerpoint/2010/main" val="246653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p:cNvGrpSpPr/>
          <p:nvPr/>
        </p:nvGrpSpPr>
        <p:grpSpPr>
          <a:xfrm>
            <a:off x="0" y="6541479"/>
            <a:ext cx="12192000" cy="316865"/>
            <a:chOff x="0" y="6541479"/>
            <a:chExt cx="12192000" cy="316865"/>
          </a:xfrm>
        </p:grpSpPr>
        <p:sp>
          <p:nvSpPr>
            <p:cNvPr id="5" name="object 5"/>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p:cNvSpPr/>
            <p:nvPr/>
          </p:nvSpPr>
          <p:spPr>
            <a:xfrm>
              <a:off x="0" y="6541479"/>
              <a:ext cx="12192000" cy="38100"/>
            </a:xfrm>
            <a:custGeom>
              <a:avLst/>
              <a:gdLst/>
              <a:ahLst/>
              <a:cxnLst/>
              <a:rect l="l" t="t" r="r" b="b"/>
              <a:pathLst>
                <a:path w="12192000" h="38100">
                  <a:moveTo>
                    <a:pt x="0" y="38100"/>
                  </a:moveTo>
                  <a:lnTo>
                    <a:pt x="12192000" y="38100"/>
                  </a:lnTo>
                  <a:lnTo>
                    <a:pt x="12192000" y="0"/>
                  </a:lnTo>
                  <a:lnTo>
                    <a:pt x="0" y="0"/>
                  </a:lnTo>
                  <a:lnTo>
                    <a:pt x="0" y="38100"/>
                  </a:lnTo>
                  <a:close/>
                </a:path>
              </a:pathLst>
            </a:custGeom>
            <a:solidFill>
              <a:srgbClr val="FF4100"/>
            </a:solidFill>
          </p:spPr>
          <p:txBody>
            <a:bodyPr wrap="square" lIns="0" tIns="0" rIns="0" bIns="0" rtlCol="0"/>
            <a:lstStyle/>
            <a:p>
              <a:endParaRPr/>
            </a:p>
          </p:txBody>
        </p:sp>
      </p:grpSp>
      <p:sp>
        <p:nvSpPr>
          <p:cNvPr id="7" name="object 7"/>
          <p:cNvSpPr txBox="1"/>
          <p:nvPr/>
        </p:nvSpPr>
        <p:spPr>
          <a:xfrm>
            <a:off x="415828" y="6427397"/>
            <a:ext cx="5933440"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6E6B6C"/>
                </a:solidFill>
                <a:latin typeface="Arial MT"/>
                <a:cs typeface="Arial MT"/>
              </a:rPr>
              <a:t>(1)</a:t>
            </a:r>
            <a:r>
              <a:rPr sz="600" spc="450" dirty="0">
                <a:solidFill>
                  <a:srgbClr val="6E6B6C"/>
                </a:solidFill>
                <a:latin typeface="Arial MT"/>
                <a:cs typeface="Arial MT"/>
              </a:rPr>
              <a:t> </a:t>
            </a:r>
            <a:r>
              <a:rPr sz="600" dirty="0">
                <a:solidFill>
                  <a:srgbClr val="6E6B6C"/>
                </a:solidFill>
                <a:latin typeface="Arial MT"/>
                <a:cs typeface="Arial MT"/>
              </a:rPr>
              <a:t>Homes</a:t>
            </a:r>
            <a:r>
              <a:rPr sz="600" spc="10" dirty="0">
                <a:solidFill>
                  <a:srgbClr val="6E6B6C"/>
                </a:solidFill>
                <a:latin typeface="Arial MT"/>
                <a:cs typeface="Arial MT"/>
              </a:rPr>
              <a:t> </a:t>
            </a:r>
            <a:r>
              <a:rPr sz="600" dirty="0">
                <a:solidFill>
                  <a:srgbClr val="6E6B6C"/>
                </a:solidFill>
                <a:latin typeface="Arial MT"/>
                <a:cs typeface="Arial MT"/>
              </a:rPr>
              <a:t>Passed,</a:t>
            </a:r>
            <a:r>
              <a:rPr sz="600" spc="-20" dirty="0">
                <a:solidFill>
                  <a:srgbClr val="6E6B6C"/>
                </a:solidFill>
                <a:latin typeface="Arial MT"/>
                <a:cs typeface="Arial MT"/>
              </a:rPr>
              <a:t> </a:t>
            </a:r>
            <a:r>
              <a:rPr sz="600" dirty="0">
                <a:solidFill>
                  <a:srgbClr val="6E6B6C"/>
                </a:solidFill>
                <a:latin typeface="Arial MT"/>
                <a:cs typeface="Arial MT"/>
              </a:rPr>
              <a:t>Fixed</a:t>
            </a:r>
            <a:r>
              <a:rPr sz="600" spc="-25" dirty="0">
                <a:solidFill>
                  <a:srgbClr val="6E6B6C"/>
                </a:solidFill>
                <a:latin typeface="Arial MT"/>
                <a:cs typeface="Arial MT"/>
              </a:rPr>
              <a:t> </a:t>
            </a:r>
            <a:r>
              <a:rPr sz="600" dirty="0">
                <a:solidFill>
                  <a:srgbClr val="6E6B6C"/>
                </a:solidFill>
                <a:latin typeface="Arial MT"/>
                <a:cs typeface="Arial MT"/>
              </a:rPr>
              <a:t>RGUs,</a:t>
            </a:r>
            <a:r>
              <a:rPr sz="600" spc="-15" dirty="0">
                <a:solidFill>
                  <a:srgbClr val="6E6B6C"/>
                </a:solidFill>
                <a:latin typeface="Arial MT"/>
                <a:cs typeface="Arial MT"/>
              </a:rPr>
              <a:t> </a:t>
            </a:r>
            <a:r>
              <a:rPr sz="600" dirty="0">
                <a:solidFill>
                  <a:srgbClr val="6E6B6C"/>
                </a:solidFill>
                <a:latin typeface="Arial MT"/>
                <a:cs typeface="Arial MT"/>
              </a:rPr>
              <a:t>and</a:t>
            </a:r>
            <a:r>
              <a:rPr sz="600" spc="-15" dirty="0">
                <a:solidFill>
                  <a:srgbClr val="6E6B6C"/>
                </a:solidFill>
                <a:latin typeface="Arial MT"/>
                <a:cs typeface="Arial MT"/>
              </a:rPr>
              <a:t> </a:t>
            </a:r>
            <a:r>
              <a:rPr sz="600" dirty="0">
                <a:solidFill>
                  <a:srgbClr val="6E6B6C"/>
                </a:solidFill>
                <a:latin typeface="Arial MT"/>
                <a:cs typeface="Arial MT"/>
              </a:rPr>
              <a:t>Mobile</a:t>
            </a:r>
            <a:r>
              <a:rPr sz="600" spc="-25" dirty="0">
                <a:solidFill>
                  <a:srgbClr val="6E6B6C"/>
                </a:solidFill>
                <a:latin typeface="Arial MT"/>
                <a:cs typeface="Arial MT"/>
              </a:rPr>
              <a:t> </a:t>
            </a:r>
            <a:r>
              <a:rPr sz="600" dirty="0">
                <a:solidFill>
                  <a:srgbClr val="6E6B6C"/>
                </a:solidFill>
                <a:latin typeface="Arial MT"/>
                <a:cs typeface="Arial MT"/>
              </a:rPr>
              <a:t>subscribers</a:t>
            </a:r>
            <a:r>
              <a:rPr sz="600" spc="-30" dirty="0">
                <a:solidFill>
                  <a:srgbClr val="6E6B6C"/>
                </a:solidFill>
                <a:latin typeface="Arial MT"/>
                <a:cs typeface="Arial MT"/>
              </a:rPr>
              <a:t> </a:t>
            </a:r>
            <a:r>
              <a:rPr sz="600" dirty="0">
                <a:solidFill>
                  <a:srgbClr val="6E6B6C"/>
                </a:solidFill>
                <a:latin typeface="Arial MT"/>
                <a:cs typeface="Arial MT"/>
              </a:rPr>
              <a:t>are</a:t>
            </a:r>
            <a:r>
              <a:rPr sz="600" spc="-25" dirty="0">
                <a:solidFill>
                  <a:srgbClr val="6E6B6C"/>
                </a:solidFill>
                <a:latin typeface="Arial MT"/>
                <a:cs typeface="Arial MT"/>
              </a:rPr>
              <a:t> </a:t>
            </a:r>
            <a:r>
              <a:rPr sz="600" dirty="0">
                <a:solidFill>
                  <a:srgbClr val="6E6B6C"/>
                </a:solidFill>
                <a:latin typeface="Arial MT"/>
                <a:cs typeface="Arial MT"/>
              </a:rPr>
              <a:t>reported</a:t>
            </a:r>
            <a:r>
              <a:rPr sz="600" spc="-25" dirty="0">
                <a:solidFill>
                  <a:srgbClr val="6E6B6C"/>
                </a:solidFill>
                <a:latin typeface="Arial MT"/>
                <a:cs typeface="Arial MT"/>
              </a:rPr>
              <a:t> </a:t>
            </a:r>
            <a:r>
              <a:rPr sz="600" dirty="0">
                <a:solidFill>
                  <a:srgbClr val="6E6B6C"/>
                </a:solidFill>
                <a:latin typeface="Arial MT"/>
                <a:cs typeface="Arial MT"/>
              </a:rPr>
              <a:t>as</a:t>
            </a:r>
            <a:r>
              <a:rPr sz="600" spc="-15" dirty="0">
                <a:solidFill>
                  <a:srgbClr val="6E6B6C"/>
                </a:solidFill>
                <a:latin typeface="Arial MT"/>
                <a:cs typeface="Arial MT"/>
              </a:rPr>
              <a:t> </a:t>
            </a:r>
            <a:r>
              <a:rPr sz="600" dirty="0">
                <a:solidFill>
                  <a:srgbClr val="6E6B6C"/>
                </a:solidFill>
                <a:latin typeface="Arial MT"/>
                <a:cs typeface="Arial MT"/>
              </a:rPr>
              <a:t>of</a:t>
            </a:r>
            <a:r>
              <a:rPr sz="600" spc="-25" dirty="0">
                <a:solidFill>
                  <a:srgbClr val="6E6B6C"/>
                </a:solidFill>
                <a:latin typeface="Arial MT"/>
                <a:cs typeface="Arial MT"/>
              </a:rPr>
              <a:t> </a:t>
            </a:r>
            <a:r>
              <a:rPr sz="600" dirty="0">
                <a:solidFill>
                  <a:srgbClr val="6E6B6C"/>
                </a:solidFill>
                <a:latin typeface="Arial MT"/>
                <a:cs typeface="Arial MT"/>
              </a:rPr>
              <a:t>September</a:t>
            </a:r>
            <a:r>
              <a:rPr sz="600" spc="5" dirty="0">
                <a:solidFill>
                  <a:srgbClr val="6E6B6C"/>
                </a:solidFill>
                <a:latin typeface="Arial MT"/>
                <a:cs typeface="Arial MT"/>
              </a:rPr>
              <a:t> </a:t>
            </a:r>
            <a:r>
              <a:rPr sz="600" dirty="0">
                <a:solidFill>
                  <a:srgbClr val="6E6B6C"/>
                </a:solidFill>
                <a:latin typeface="Arial MT"/>
                <a:cs typeface="Arial MT"/>
              </a:rPr>
              <a:t>30,</a:t>
            </a:r>
            <a:r>
              <a:rPr sz="600" spc="-25" dirty="0">
                <a:solidFill>
                  <a:srgbClr val="6E6B6C"/>
                </a:solidFill>
                <a:latin typeface="Arial MT"/>
                <a:cs typeface="Arial MT"/>
              </a:rPr>
              <a:t> </a:t>
            </a:r>
            <a:r>
              <a:rPr sz="600" dirty="0">
                <a:solidFill>
                  <a:srgbClr val="6E6B6C"/>
                </a:solidFill>
                <a:latin typeface="Arial MT"/>
                <a:cs typeface="Arial MT"/>
              </a:rPr>
              <a:t>2025.</a:t>
            </a:r>
            <a:r>
              <a:rPr sz="600" spc="-15" dirty="0">
                <a:solidFill>
                  <a:srgbClr val="6E6B6C"/>
                </a:solidFill>
                <a:latin typeface="Arial MT"/>
                <a:cs typeface="Arial MT"/>
              </a:rPr>
              <a:t> </a:t>
            </a:r>
            <a:r>
              <a:rPr sz="600" spc="-10" dirty="0">
                <a:solidFill>
                  <a:srgbClr val="6E6B6C"/>
                </a:solidFill>
                <a:latin typeface="Arial MT"/>
                <a:cs typeface="Arial MT"/>
              </a:rPr>
              <a:t>Revenue</a:t>
            </a:r>
            <a:r>
              <a:rPr sz="600" spc="-15" dirty="0">
                <a:solidFill>
                  <a:srgbClr val="6E6B6C"/>
                </a:solidFill>
                <a:latin typeface="Arial MT"/>
                <a:cs typeface="Arial MT"/>
              </a:rPr>
              <a:t> </a:t>
            </a:r>
            <a:r>
              <a:rPr sz="600" dirty="0">
                <a:solidFill>
                  <a:srgbClr val="6E6B6C"/>
                </a:solidFill>
                <a:latin typeface="Arial MT"/>
                <a:cs typeface="Arial MT"/>
              </a:rPr>
              <a:t>data</a:t>
            </a:r>
            <a:r>
              <a:rPr sz="600" spc="-15" dirty="0">
                <a:solidFill>
                  <a:srgbClr val="6E6B6C"/>
                </a:solidFill>
                <a:latin typeface="Arial MT"/>
                <a:cs typeface="Arial MT"/>
              </a:rPr>
              <a:t> </a:t>
            </a:r>
            <a:r>
              <a:rPr sz="600" dirty="0">
                <a:solidFill>
                  <a:srgbClr val="6E6B6C"/>
                </a:solidFill>
                <a:latin typeface="Arial MT"/>
                <a:cs typeface="Arial MT"/>
              </a:rPr>
              <a:t>for</a:t>
            </a:r>
            <a:r>
              <a:rPr sz="600" spc="-25" dirty="0">
                <a:solidFill>
                  <a:srgbClr val="6E6B6C"/>
                </a:solidFill>
                <a:latin typeface="Arial MT"/>
                <a:cs typeface="Arial MT"/>
              </a:rPr>
              <a:t> </a:t>
            </a:r>
            <a:r>
              <a:rPr sz="600" dirty="0">
                <a:solidFill>
                  <a:srgbClr val="6E6B6C"/>
                </a:solidFill>
                <a:latin typeface="Arial MT"/>
                <a:cs typeface="Arial MT"/>
              </a:rPr>
              <a:t>the</a:t>
            </a:r>
            <a:r>
              <a:rPr sz="600" spc="-25" dirty="0">
                <a:solidFill>
                  <a:srgbClr val="6E6B6C"/>
                </a:solidFill>
                <a:latin typeface="Arial MT"/>
                <a:cs typeface="Arial MT"/>
              </a:rPr>
              <a:t> </a:t>
            </a:r>
            <a:r>
              <a:rPr sz="600" dirty="0">
                <a:solidFill>
                  <a:srgbClr val="6E6B6C"/>
                </a:solidFill>
                <a:latin typeface="Arial MT"/>
                <a:cs typeface="Arial MT"/>
              </a:rPr>
              <a:t>nine</a:t>
            </a:r>
            <a:r>
              <a:rPr sz="600" spc="-25" dirty="0">
                <a:solidFill>
                  <a:srgbClr val="6E6B6C"/>
                </a:solidFill>
                <a:latin typeface="Arial MT"/>
                <a:cs typeface="Arial MT"/>
              </a:rPr>
              <a:t> </a:t>
            </a:r>
            <a:r>
              <a:rPr sz="600" dirty="0">
                <a:solidFill>
                  <a:srgbClr val="6E6B6C"/>
                </a:solidFill>
                <a:latin typeface="Arial MT"/>
                <a:cs typeface="Arial MT"/>
              </a:rPr>
              <a:t>months</a:t>
            </a:r>
            <a:r>
              <a:rPr sz="600" spc="-5" dirty="0">
                <a:solidFill>
                  <a:srgbClr val="6E6B6C"/>
                </a:solidFill>
                <a:latin typeface="Arial MT"/>
                <a:cs typeface="Arial MT"/>
              </a:rPr>
              <a:t> </a:t>
            </a:r>
            <a:r>
              <a:rPr sz="600" dirty="0">
                <a:solidFill>
                  <a:srgbClr val="6E6B6C"/>
                </a:solidFill>
                <a:latin typeface="Arial MT"/>
                <a:cs typeface="Arial MT"/>
              </a:rPr>
              <a:t>ended</a:t>
            </a:r>
            <a:r>
              <a:rPr sz="600" spc="-5" dirty="0">
                <a:solidFill>
                  <a:srgbClr val="6E6B6C"/>
                </a:solidFill>
                <a:latin typeface="Arial MT"/>
                <a:cs typeface="Arial MT"/>
              </a:rPr>
              <a:t> </a:t>
            </a:r>
            <a:r>
              <a:rPr sz="600" dirty="0">
                <a:solidFill>
                  <a:srgbClr val="6E6B6C"/>
                </a:solidFill>
                <a:latin typeface="Arial MT"/>
                <a:cs typeface="Arial MT"/>
              </a:rPr>
              <a:t>September 30,</a:t>
            </a:r>
            <a:r>
              <a:rPr sz="600" spc="-25" dirty="0">
                <a:solidFill>
                  <a:srgbClr val="6E6B6C"/>
                </a:solidFill>
                <a:latin typeface="Arial MT"/>
                <a:cs typeface="Arial MT"/>
              </a:rPr>
              <a:t> </a:t>
            </a:r>
            <a:r>
              <a:rPr sz="600" dirty="0">
                <a:solidFill>
                  <a:srgbClr val="6E6B6C"/>
                </a:solidFill>
                <a:latin typeface="Arial MT"/>
                <a:cs typeface="Arial MT"/>
              </a:rPr>
              <a:t>2025,</a:t>
            </a:r>
            <a:r>
              <a:rPr sz="600" spc="-15" dirty="0">
                <a:solidFill>
                  <a:srgbClr val="6E6B6C"/>
                </a:solidFill>
                <a:latin typeface="Arial MT"/>
                <a:cs typeface="Arial MT"/>
              </a:rPr>
              <a:t> </a:t>
            </a:r>
            <a:r>
              <a:rPr sz="600" spc="-10" dirty="0">
                <a:solidFill>
                  <a:srgbClr val="6E6B6C"/>
                </a:solidFill>
                <a:latin typeface="Arial MT"/>
                <a:cs typeface="Arial MT"/>
              </a:rPr>
              <a:t>annualized.</a:t>
            </a:r>
            <a:endParaRPr sz="600">
              <a:latin typeface="Arial MT"/>
              <a:cs typeface="Arial MT"/>
            </a:endParaRPr>
          </a:p>
        </p:txBody>
      </p:sp>
      <p:sp>
        <p:nvSpPr>
          <p:cNvPr id="8" name="object 8"/>
          <p:cNvSpPr/>
          <p:nvPr/>
        </p:nvSpPr>
        <p:spPr>
          <a:xfrm>
            <a:off x="939800" y="1338201"/>
            <a:ext cx="6005830" cy="997585"/>
          </a:xfrm>
          <a:custGeom>
            <a:avLst/>
            <a:gdLst/>
            <a:ahLst/>
            <a:cxnLst/>
            <a:rect l="l" t="t" r="r" b="b"/>
            <a:pathLst>
              <a:path w="6005830" h="997585">
                <a:moveTo>
                  <a:pt x="5839053" y="0"/>
                </a:moveTo>
                <a:lnTo>
                  <a:pt x="166230" y="0"/>
                </a:lnTo>
                <a:lnTo>
                  <a:pt x="122039" y="5937"/>
                </a:lnTo>
                <a:lnTo>
                  <a:pt x="82329" y="22694"/>
                </a:lnTo>
                <a:lnTo>
                  <a:pt x="48687" y="48687"/>
                </a:lnTo>
                <a:lnTo>
                  <a:pt x="22694" y="82329"/>
                </a:lnTo>
                <a:lnTo>
                  <a:pt x="5937" y="122039"/>
                </a:lnTo>
                <a:lnTo>
                  <a:pt x="0" y="166230"/>
                </a:lnTo>
                <a:lnTo>
                  <a:pt x="0" y="831151"/>
                </a:lnTo>
                <a:lnTo>
                  <a:pt x="5937" y="875342"/>
                </a:lnTo>
                <a:lnTo>
                  <a:pt x="22694" y="915051"/>
                </a:lnTo>
                <a:lnTo>
                  <a:pt x="48687" y="948694"/>
                </a:lnTo>
                <a:lnTo>
                  <a:pt x="82329" y="974686"/>
                </a:lnTo>
                <a:lnTo>
                  <a:pt x="122039" y="991444"/>
                </a:lnTo>
                <a:lnTo>
                  <a:pt x="166230" y="997381"/>
                </a:lnTo>
                <a:lnTo>
                  <a:pt x="5839053" y="997381"/>
                </a:lnTo>
                <a:lnTo>
                  <a:pt x="5883244" y="991444"/>
                </a:lnTo>
                <a:lnTo>
                  <a:pt x="5922954" y="974686"/>
                </a:lnTo>
                <a:lnTo>
                  <a:pt x="5956596" y="948694"/>
                </a:lnTo>
                <a:lnTo>
                  <a:pt x="5982589" y="915051"/>
                </a:lnTo>
                <a:lnTo>
                  <a:pt x="5999346" y="875342"/>
                </a:lnTo>
                <a:lnTo>
                  <a:pt x="6005283" y="831151"/>
                </a:lnTo>
                <a:lnTo>
                  <a:pt x="6005283" y="166230"/>
                </a:lnTo>
                <a:lnTo>
                  <a:pt x="5999346" y="122039"/>
                </a:lnTo>
                <a:lnTo>
                  <a:pt x="5982589" y="82329"/>
                </a:lnTo>
                <a:lnTo>
                  <a:pt x="5956596" y="48687"/>
                </a:lnTo>
                <a:lnTo>
                  <a:pt x="5922954" y="22694"/>
                </a:lnTo>
                <a:lnTo>
                  <a:pt x="5883244" y="5937"/>
                </a:lnTo>
                <a:lnTo>
                  <a:pt x="5839053" y="0"/>
                </a:lnTo>
                <a:close/>
              </a:path>
            </a:pathLst>
          </a:custGeom>
          <a:solidFill>
            <a:srgbClr val="F1F1F1"/>
          </a:solidFill>
        </p:spPr>
        <p:txBody>
          <a:bodyPr wrap="square" lIns="0" tIns="0" rIns="0" bIns="0" rtlCol="0"/>
          <a:lstStyle/>
          <a:p>
            <a:endParaRPr/>
          </a:p>
        </p:txBody>
      </p:sp>
      <p:sp>
        <p:nvSpPr>
          <p:cNvPr id="9" name="object 9"/>
          <p:cNvSpPr/>
          <p:nvPr/>
        </p:nvSpPr>
        <p:spPr>
          <a:xfrm>
            <a:off x="939800" y="2579667"/>
            <a:ext cx="6005830" cy="997585"/>
          </a:xfrm>
          <a:custGeom>
            <a:avLst/>
            <a:gdLst/>
            <a:ahLst/>
            <a:cxnLst/>
            <a:rect l="l" t="t" r="r" b="b"/>
            <a:pathLst>
              <a:path w="6005830" h="997585">
                <a:moveTo>
                  <a:pt x="5839053" y="0"/>
                </a:moveTo>
                <a:lnTo>
                  <a:pt x="166230" y="0"/>
                </a:lnTo>
                <a:lnTo>
                  <a:pt x="122039" y="5937"/>
                </a:lnTo>
                <a:lnTo>
                  <a:pt x="82329" y="22694"/>
                </a:lnTo>
                <a:lnTo>
                  <a:pt x="48687" y="48687"/>
                </a:lnTo>
                <a:lnTo>
                  <a:pt x="22694" y="82329"/>
                </a:lnTo>
                <a:lnTo>
                  <a:pt x="5937" y="122039"/>
                </a:lnTo>
                <a:lnTo>
                  <a:pt x="0" y="166230"/>
                </a:lnTo>
                <a:lnTo>
                  <a:pt x="0" y="831151"/>
                </a:lnTo>
                <a:lnTo>
                  <a:pt x="5937" y="875342"/>
                </a:lnTo>
                <a:lnTo>
                  <a:pt x="22694" y="915051"/>
                </a:lnTo>
                <a:lnTo>
                  <a:pt x="48687" y="948694"/>
                </a:lnTo>
                <a:lnTo>
                  <a:pt x="82329" y="974686"/>
                </a:lnTo>
                <a:lnTo>
                  <a:pt x="122039" y="991444"/>
                </a:lnTo>
                <a:lnTo>
                  <a:pt x="166230" y="997381"/>
                </a:lnTo>
                <a:lnTo>
                  <a:pt x="5839053" y="997381"/>
                </a:lnTo>
                <a:lnTo>
                  <a:pt x="5883244" y="991444"/>
                </a:lnTo>
                <a:lnTo>
                  <a:pt x="5922954" y="974686"/>
                </a:lnTo>
                <a:lnTo>
                  <a:pt x="5956596" y="948694"/>
                </a:lnTo>
                <a:lnTo>
                  <a:pt x="5982589" y="915051"/>
                </a:lnTo>
                <a:lnTo>
                  <a:pt x="5999346" y="875342"/>
                </a:lnTo>
                <a:lnTo>
                  <a:pt x="6005283" y="831151"/>
                </a:lnTo>
                <a:lnTo>
                  <a:pt x="6005283" y="166230"/>
                </a:lnTo>
                <a:lnTo>
                  <a:pt x="5999346" y="122039"/>
                </a:lnTo>
                <a:lnTo>
                  <a:pt x="5982589" y="82329"/>
                </a:lnTo>
                <a:lnTo>
                  <a:pt x="5956596" y="48687"/>
                </a:lnTo>
                <a:lnTo>
                  <a:pt x="5922954" y="22694"/>
                </a:lnTo>
                <a:lnTo>
                  <a:pt x="5883244" y="5937"/>
                </a:lnTo>
                <a:lnTo>
                  <a:pt x="5839053" y="0"/>
                </a:lnTo>
                <a:close/>
              </a:path>
            </a:pathLst>
          </a:custGeom>
          <a:solidFill>
            <a:srgbClr val="F1F1F1"/>
          </a:solidFill>
        </p:spPr>
        <p:txBody>
          <a:bodyPr wrap="square" lIns="0" tIns="0" rIns="0" bIns="0" rtlCol="0"/>
          <a:lstStyle/>
          <a:p>
            <a:endParaRPr/>
          </a:p>
        </p:txBody>
      </p:sp>
      <p:sp>
        <p:nvSpPr>
          <p:cNvPr id="10" name="object 10"/>
          <p:cNvSpPr/>
          <p:nvPr/>
        </p:nvSpPr>
        <p:spPr>
          <a:xfrm>
            <a:off x="939800" y="3821132"/>
            <a:ext cx="6005830" cy="997585"/>
          </a:xfrm>
          <a:custGeom>
            <a:avLst/>
            <a:gdLst/>
            <a:ahLst/>
            <a:cxnLst/>
            <a:rect l="l" t="t" r="r" b="b"/>
            <a:pathLst>
              <a:path w="6005830" h="997585">
                <a:moveTo>
                  <a:pt x="5839053" y="0"/>
                </a:moveTo>
                <a:lnTo>
                  <a:pt x="166230" y="0"/>
                </a:lnTo>
                <a:lnTo>
                  <a:pt x="122039" y="5937"/>
                </a:lnTo>
                <a:lnTo>
                  <a:pt x="82329" y="22694"/>
                </a:lnTo>
                <a:lnTo>
                  <a:pt x="48687" y="48687"/>
                </a:lnTo>
                <a:lnTo>
                  <a:pt x="22694" y="82329"/>
                </a:lnTo>
                <a:lnTo>
                  <a:pt x="5937" y="122039"/>
                </a:lnTo>
                <a:lnTo>
                  <a:pt x="0" y="166230"/>
                </a:lnTo>
                <a:lnTo>
                  <a:pt x="0" y="831151"/>
                </a:lnTo>
                <a:lnTo>
                  <a:pt x="5937" y="875342"/>
                </a:lnTo>
                <a:lnTo>
                  <a:pt x="22694" y="915051"/>
                </a:lnTo>
                <a:lnTo>
                  <a:pt x="48687" y="948694"/>
                </a:lnTo>
                <a:lnTo>
                  <a:pt x="82329" y="974686"/>
                </a:lnTo>
                <a:lnTo>
                  <a:pt x="122039" y="991444"/>
                </a:lnTo>
                <a:lnTo>
                  <a:pt x="166230" y="997381"/>
                </a:lnTo>
                <a:lnTo>
                  <a:pt x="5839053" y="997381"/>
                </a:lnTo>
                <a:lnTo>
                  <a:pt x="5883244" y="991444"/>
                </a:lnTo>
                <a:lnTo>
                  <a:pt x="5922954" y="974686"/>
                </a:lnTo>
                <a:lnTo>
                  <a:pt x="5956596" y="948694"/>
                </a:lnTo>
                <a:lnTo>
                  <a:pt x="5982589" y="915051"/>
                </a:lnTo>
                <a:lnTo>
                  <a:pt x="5999346" y="875342"/>
                </a:lnTo>
                <a:lnTo>
                  <a:pt x="6005283" y="831151"/>
                </a:lnTo>
                <a:lnTo>
                  <a:pt x="6005283" y="166230"/>
                </a:lnTo>
                <a:lnTo>
                  <a:pt x="5999346" y="122039"/>
                </a:lnTo>
                <a:lnTo>
                  <a:pt x="5982589" y="82329"/>
                </a:lnTo>
                <a:lnTo>
                  <a:pt x="5956596" y="48687"/>
                </a:lnTo>
                <a:lnTo>
                  <a:pt x="5922954" y="22694"/>
                </a:lnTo>
                <a:lnTo>
                  <a:pt x="5883244" y="5937"/>
                </a:lnTo>
                <a:lnTo>
                  <a:pt x="5839053" y="0"/>
                </a:lnTo>
                <a:close/>
              </a:path>
            </a:pathLst>
          </a:custGeom>
          <a:solidFill>
            <a:srgbClr val="F1F1F1"/>
          </a:solidFill>
        </p:spPr>
        <p:txBody>
          <a:bodyPr wrap="square" lIns="0" tIns="0" rIns="0" bIns="0" rtlCol="0"/>
          <a:lstStyle/>
          <a:p>
            <a:endParaRPr/>
          </a:p>
        </p:txBody>
      </p:sp>
      <p:sp>
        <p:nvSpPr>
          <p:cNvPr id="11" name="object 11"/>
          <p:cNvSpPr/>
          <p:nvPr/>
        </p:nvSpPr>
        <p:spPr>
          <a:xfrm>
            <a:off x="939800" y="5086634"/>
            <a:ext cx="6005830" cy="997585"/>
          </a:xfrm>
          <a:custGeom>
            <a:avLst/>
            <a:gdLst/>
            <a:ahLst/>
            <a:cxnLst/>
            <a:rect l="l" t="t" r="r" b="b"/>
            <a:pathLst>
              <a:path w="6005830" h="997585">
                <a:moveTo>
                  <a:pt x="5839053" y="0"/>
                </a:moveTo>
                <a:lnTo>
                  <a:pt x="166230" y="0"/>
                </a:lnTo>
                <a:lnTo>
                  <a:pt x="122039" y="5937"/>
                </a:lnTo>
                <a:lnTo>
                  <a:pt x="82329" y="22694"/>
                </a:lnTo>
                <a:lnTo>
                  <a:pt x="48687" y="48687"/>
                </a:lnTo>
                <a:lnTo>
                  <a:pt x="22694" y="82329"/>
                </a:lnTo>
                <a:lnTo>
                  <a:pt x="5937" y="122039"/>
                </a:lnTo>
                <a:lnTo>
                  <a:pt x="0" y="166230"/>
                </a:lnTo>
                <a:lnTo>
                  <a:pt x="0" y="831151"/>
                </a:lnTo>
                <a:lnTo>
                  <a:pt x="5937" y="875342"/>
                </a:lnTo>
                <a:lnTo>
                  <a:pt x="22694" y="915051"/>
                </a:lnTo>
                <a:lnTo>
                  <a:pt x="48687" y="948694"/>
                </a:lnTo>
                <a:lnTo>
                  <a:pt x="82329" y="974686"/>
                </a:lnTo>
                <a:lnTo>
                  <a:pt x="122039" y="991444"/>
                </a:lnTo>
                <a:lnTo>
                  <a:pt x="166230" y="997381"/>
                </a:lnTo>
                <a:lnTo>
                  <a:pt x="5839053" y="997381"/>
                </a:lnTo>
                <a:lnTo>
                  <a:pt x="5883244" y="991444"/>
                </a:lnTo>
                <a:lnTo>
                  <a:pt x="5922954" y="974686"/>
                </a:lnTo>
                <a:lnTo>
                  <a:pt x="5956596" y="948694"/>
                </a:lnTo>
                <a:lnTo>
                  <a:pt x="5982589" y="915051"/>
                </a:lnTo>
                <a:lnTo>
                  <a:pt x="5999346" y="875342"/>
                </a:lnTo>
                <a:lnTo>
                  <a:pt x="6005283" y="831151"/>
                </a:lnTo>
                <a:lnTo>
                  <a:pt x="6005283" y="166230"/>
                </a:lnTo>
                <a:lnTo>
                  <a:pt x="5999346" y="122039"/>
                </a:lnTo>
                <a:lnTo>
                  <a:pt x="5982589" y="82329"/>
                </a:lnTo>
                <a:lnTo>
                  <a:pt x="5956596" y="48687"/>
                </a:lnTo>
                <a:lnTo>
                  <a:pt x="5922954" y="22694"/>
                </a:lnTo>
                <a:lnTo>
                  <a:pt x="5883244" y="5937"/>
                </a:lnTo>
                <a:lnTo>
                  <a:pt x="5839053" y="0"/>
                </a:lnTo>
                <a:close/>
              </a:path>
            </a:pathLst>
          </a:custGeom>
          <a:solidFill>
            <a:srgbClr val="F1F1F1"/>
          </a:solidFill>
        </p:spPr>
        <p:txBody>
          <a:bodyPr wrap="square" lIns="0" tIns="0" rIns="0" bIns="0" rtlCol="0"/>
          <a:lstStyle/>
          <a:p>
            <a:endParaRPr/>
          </a:p>
        </p:txBody>
      </p:sp>
      <p:sp>
        <p:nvSpPr>
          <p:cNvPr id="12" name="object 12"/>
          <p:cNvSpPr txBox="1"/>
          <p:nvPr/>
        </p:nvSpPr>
        <p:spPr>
          <a:xfrm>
            <a:off x="1387964" y="2989926"/>
            <a:ext cx="5310505" cy="243015"/>
          </a:xfrm>
          <a:prstGeom prst="rect">
            <a:avLst/>
          </a:prstGeom>
        </p:spPr>
        <p:txBody>
          <a:bodyPr vert="horz" wrap="square" lIns="0" tIns="12065" rIns="0" bIns="0" rtlCol="0">
            <a:spAutoFit/>
          </a:bodyPr>
          <a:lstStyle/>
          <a:p>
            <a:pPr marL="12700">
              <a:lnSpc>
                <a:spcPts val="1825"/>
              </a:lnSpc>
              <a:spcBef>
                <a:spcPts val="95"/>
              </a:spcBef>
            </a:pPr>
            <a:r>
              <a:rPr lang="es-CO" sz="1600" b="1" spc="-10" dirty="0">
                <a:solidFill>
                  <a:srgbClr val="3D3838"/>
                </a:solidFill>
                <a:latin typeface="Arial"/>
                <a:cs typeface="Arial"/>
              </a:rPr>
              <a:t>Data </a:t>
            </a:r>
            <a:r>
              <a:rPr lang="es-CO" sz="1600" b="1" spc="-10" dirty="0" err="1">
                <a:solidFill>
                  <a:srgbClr val="3D3838"/>
                </a:solidFill>
                <a:latin typeface="Arial"/>
                <a:cs typeface="Arial"/>
              </a:rPr>
              <a:t>Architecture</a:t>
            </a:r>
            <a:endParaRPr sz="1600" dirty="0">
              <a:latin typeface="Arial MT"/>
              <a:cs typeface="Arial MT"/>
            </a:endParaRPr>
          </a:p>
        </p:txBody>
      </p:sp>
      <p:sp>
        <p:nvSpPr>
          <p:cNvPr id="13" name="object 13"/>
          <p:cNvSpPr txBox="1"/>
          <p:nvPr/>
        </p:nvSpPr>
        <p:spPr>
          <a:xfrm>
            <a:off x="1382971" y="4232248"/>
            <a:ext cx="4403090" cy="243015"/>
          </a:xfrm>
          <a:prstGeom prst="rect">
            <a:avLst/>
          </a:prstGeom>
        </p:spPr>
        <p:txBody>
          <a:bodyPr vert="horz" wrap="square" lIns="0" tIns="12065" rIns="0" bIns="0" rtlCol="0">
            <a:spAutoFit/>
          </a:bodyPr>
          <a:lstStyle/>
          <a:p>
            <a:pPr marL="12700">
              <a:lnSpc>
                <a:spcPts val="1825"/>
              </a:lnSpc>
              <a:spcBef>
                <a:spcPts val="95"/>
              </a:spcBef>
            </a:pPr>
            <a:r>
              <a:rPr lang="es-CO" sz="1600" b="1" dirty="0" err="1">
                <a:solidFill>
                  <a:srgbClr val="3D3838"/>
                </a:solidFill>
                <a:latin typeface="Arial"/>
                <a:cs typeface="Arial"/>
              </a:rPr>
              <a:t>Logical</a:t>
            </a:r>
            <a:r>
              <a:rPr lang="es-CO" sz="1600" b="1" dirty="0">
                <a:solidFill>
                  <a:srgbClr val="3D3838"/>
                </a:solidFill>
                <a:latin typeface="Arial"/>
                <a:cs typeface="Arial"/>
              </a:rPr>
              <a:t> Data </a:t>
            </a:r>
            <a:r>
              <a:rPr lang="es-CO" sz="1600" b="1" dirty="0" err="1">
                <a:solidFill>
                  <a:srgbClr val="3D3838"/>
                </a:solidFill>
                <a:latin typeface="Arial"/>
                <a:cs typeface="Arial"/>
              </a:rPr>
              <a:t>Model</a:t>
            </a:r>
            <a:endParaRPr sz="1600" dirty="0">
              <a:latin typeface="Arial MT"/>
              <a:cs typeface="Arial MT"/>
            </a:endParaRPr>
          </a:p>
        </p:txBody>
      </p:sp>
      <p:sp>
        <p:nvSpPr>
          <p:cNvPr id="14" name="object 14"/>
          <p:cNvSpPr txBox="1"/>
          <p:nvPr/>
        </p:nvSpPr>
        <p:spPr>
          <a:xfrm>
            <a:off x="1350165" y="5466828"/>
            <a:ext cx="5020552" cy="243015"/>
          </a:xfrm>
          <a:prstGeom prst="rect">
            <a:avLst/>
          </a:prstGeom>
        </p:spPr>
        <p:txBody>
          <a:bodyPr vert="horz" wrap="square" lIns="0" tIns="12065" rIns="0" bIns="0" rtlCol="0">
            <a:spAutoFit/>
          </a:bodyPr>
          <a:lstStyle/>
          <a:p>
            <a:pPr marL="12700">
              <a:lnSpc>
                <a:spcPts val="1825"/>
              </a:lnSpc>
              <a:spcBef>
                <a:spcPts val="95"/>
              </a:spcBef>
            </a:pPr>
            <a:r>
              <a:rPr lang="es-CO" sz="1600" b="1" dirty="0">
                <a:solidFill>
                  <a:srgbClr val="3D3838"/>
                </a:solidFill>
                <a:latin typeface="Arial"/>
                <a:cs typeface="Arial"/>
              </a:rPr>
              <a:t>Security, </a:t>
            </a:r>
            <a:r>
              <a:rPr lang="es-CO" sz="1600" b="1" dirty="0" err="1">
                <a:solidFill>
                  <a:srgbClr val="3D3838"/>
                </a:solidFill>
                <a:latin typeface="Arial"/>
                <a:cs typeface="Arial"/>
              </a:rPr>
              <a:t>Observability</a:t>
            </a:r>
            <a:r>
              <a:rPr lang="es-CO" sz="1600" b="1" dirty="0">
                <a:solidFill>
                  <a:srgbClr val="3D3838"/>
                </a:solidFill>
                <a:latin typeface="Arial"/>
                <a:cs typeface="Arial"/>
              </a:rPr>
              <a:t> and API </a:t>
            </a:r>
            <a:r>
              <a:rPr lang="es-CO" sz="1600" b="1" dirty="0" err="1">
                <a:solidFill>
                  <a:srgbClr val="3D3838"/>
                </a:solidFill>
                <a:latin typeface="Arial"/>
                <a:cs typeface="Arial"/>
              </a:rPr>
              <a:t>Layer</a:t>
            </a:r>
            <a:endParaRPr sz="1600" b="1" dirty="0">
              <a:solidFill>
                <a:srgbClr val="3D3838"/>
              </a:solidFill>
              <a:latin typeface="Arial"/>
              <a:cs typeface="Arial"/>
            </a:endParaRPr>
          </a:p>
        </p:txBody>
      </p:sp>
      <p:sp>
        <p:nvSpPr>
          <p:cNvPr id="15" name="object 15"/>
          <p:cNvSpPr txBox="1">
            <a:spLocks noGrp="1"/>
          </p:cNvSpPr>
          <p:nvPr>
            <p:ph type="title"/>
          </p:nvPr>
        </p:nvSpPr>
        <p:spPr>
          <a:xfrm>
            <a:off x="365216" y="164452"/>
            <a:ext cx="7480300" cy="533479"/>
          </a:xfrm>
          <a:prstGeom prst="rect">
            <a:avLst/>
          </a:prstGeom>
        </p:spPr>
        <p:txBody>
          <a:bodyPr vert="horz" wrap="square" lIns="0" tIns="40640" rIns="0" bIns="0" rtlCol="0">
            <a:spAutoFit/>
          </a:bodyPr>
          <a:lstStyle/>
          <a:p>
            <a:pPr marL="38100">
              <a:lnSpc>
                <a:spcPct val="100000"/>
              </a:lnSpc>
              <a:spcBef>
                <a:spcPts val="130"/>
              </a:spcBef>
            </a:pPr>
            <a:r>
              <a:rPr lang="es-CO" sz="3200" b="0" spc="-10" dirty="0">
                <a:solidFill>
                  <a:srgbClr val="FF4100"/>
                </a:solidFill>
                <a:latin typeface="Arial MT"/>
                <a:cs typeface="Arial MT"/>
              </a:rPr>
              <a:t>Content</a:t>
            </a:r>
            <a:endParaRPr sz="3200" dirty="0">
              <a:latin typeface="Arial MT"/>
              <a:cs typeface="Arial MT"/>
            </a:endParaRPr>
          </a:p>
        </p:txBody>
      </p:sp>
      <p:sp>
        <p:nvSpPr>
          <p:cNvPr id="16" name="object 16"/>
          <p:cNvSpPr txBox="1"/>
          <p:nvPr/>
        </p:nvSpPr>
        <p:spPr>
          <a:xfrm>
            <a:off x="1375351" y="1779263"/>
            <a:ext cx="5309235" cy="243015"/>
          </a:xfrm>
          <a:prstGeom prst="rect">
            <a:avLst/>
          </a:prstGeom>
        </p:spPr>
        <p:txBody>
          <a:bodyPr vert="horz" wrap="square" lIns="0" tIns="12065" rIns="0" bIns="0" rtlCol="0">
            <a:spAutoFit/>
          </a:bodyPr>
          <a:lstStyle/>
          <a:p>
            <a:pPr marL="12700">
              <a:lnSpc>
                <a:spcPts val="1825"/>
              </a:lnSpc>
              <a:spcBef>
                <a:spcPts val="95"/>
              </a:spcBef>
            </a:pPr>
            <a:r>
              <a:rPr lang="es-CO" sz="1800" b="1" dirty="0" err="1"/>
              <a:t>Context</a:t>
            </a:r>
            <a:r>
              <a:rPr lang="es-CO" sz="1800" b="1" dirty="0"/>
              <a:t> and </a:t>
            </a:r>
            <a:r>
              <a:rPr lang="es-CO" sz="1800" b="1" dirty="0" err="1"/>
              <a:t>Requirements</a:t>
            </a:r>
            <a:r>
              <a:rPr lang="es-CO" sz="1600" dirty="0"/>
              <a:t> </a:t>
            </a:r>
            <a:endParaRPr sz="1600" dirty="0">
              <a:latin typeface="Arial MT"/>
              <a:cs typeface="Arial MT"/>
            </a:endParaRPr>
          </a:p>
        </p:txBody>
      </p:sp>
      <p:grpSp>
        <p:nvGrpSpPr>
          <p:cNvPr id="17" name="object 17"/>
          <p:cNvGrpSpPr/>
          <p:nvPr/>
        </p:nvGrpSpPr>
        <p:grpSpPr>
          <a:xfrm>
            <a:off x="8176259" y="4091940"/>
            <a:ext cx="1783080" cy="2045335"/>
            <a:chOff x="8176259" y="4091940"/>
            <a:chExt cx="1783080" cy="2045335"/>
          </a:xfrm>
        </p:grpSpPr>
        <p:pic>
          <p:nvPicPr>
            <p:cNvPr id="18" name="object 18"/>
            <p:cNvPicPr/>
            <p:nvPr/>
          </p:nvPicPr>
          <p:blipFill>
            <a:blip r:embed="rId2" cstate="print"/>
            <a:stretch>
              <a:fillRect/>
            </a:stretch>
          </p:blipFill>
          <p:spPr>
            <a:xfrm>
              <a:off x="8176259" y="4091940"/>
              <a:ext cx="1783079" cy="2045207"/>
            </a:xfrm>
            <a:prstGeom prst="rect">
              <a:avLst/>
            </a:prstGeom>
          </p:spPr>
        </p:pic>
        <p:sp>
          <p:nvSpPr>
            <p:cNvPr id="19" name="object 19"/>
            <p:cNvSpPr/>
            <p:nvPr/>
          </p:nvSpPr>
          <p:spPr>
            <a:xfrm>
              <a:off x="8260093" y="4121787"/>
              <a:ext cx="1670050" cy="1932939"/>
            </a:xfrm>
            <a:custGeom>
              <a:avLst/>
              <a:gdLst/>
              <a:ahLst/>
              <a:cxnLst/>
              <a:rect l="l" t="t" r="r" b="b"/>
              <a:pathLst>
                <a:path w="1670050" h="1932939">
                  <a:moveTo>
                    <a:pt x="841882" y="0"/>
                  </a:moveTo>
                  <a:lnTo>
                    <a:pt x="835240" y="0"/>
                  </a:lnTo>
                  <a:lnTo>
                    <a:pt x="829043" y="0"/>
                  </a:lnTo>
                  <a:lnTo>
                    <a:pt x="809574" y="6705"/>
                  </a:lnTo>
                  <a:lnTo>
                    <a:pt x="20802" y="467474"/>
                  </a:lnTo>
                  <a:lnTo>
                    <a:pt x="0" y="509079"/>
                  </a:lnTo>
                  <a:lnTo>
                    <a:pt x="0" y="1423441"/>
                  </a:lnTo>
                  <a:lnTo>
                    <a:pt x="25666" y="1468183"/>
                  </a:lnTo>
                  <a:lnTo>
                    <a:pt x="829043" y="1932089"/>
                  </a:lnTo>
                  <a:lnTo>
                    <a:pt x="835240" y="1932533"/>
                  </a:lnTo>
                  <a:lnTo>
                    <a:pt x="861352" y="1925370"/>
                  </a:lnTo>
                  <a:lnTo>
                    <a:pt x="1650123" y="1464614"/>
                  </a:lnTo>
                  <a:lnTo>
                    <a:pt x="1670037" y="1429715"/>
                  </a:lnTo>
                  <a:lnTo>
                    <a:pt x="1670037" y="501916"/>
                  </a:lnTo>
                  <a:lnTo>
                    <a:pt x="1644370" y="463448"/>
                  </a:lnTo>
                  <a:lnTo>
                    <a:pt x="848080" y="1346"/>
                  </a:lnTo>
                  <a:lnTo>
                    <a:pt x="841882" y="0"/>
                  </a:lnTo>
                  <a:close/>
                </a:path>
              </a:pathLst>
            </a:custGeom>
            <a:solidFill>
              <a:srgbClr val="F1F1F1"/>
            </a:solidFill>
          </p:spPr>
          <p:txBody>
            <a:bodyPr wrap="square" lIns="0" tIns="0" rIns="0" bIns="0" rtlCol="0"/>
            <a:lstStyle/>
            <a:p>
              <a:endParaRPr/>
            </a:p>
          </p:txBody>
        </p:sp>
        <p:sp>
          <p:nvSpPr>
            <p:cNvPr id="20" name="object 20"/>
            <p:cNvSpPr/>
            <p:nvPr/>
          </p:nvSpPr>
          <p:spPr>
            <a:xfrm>
              <a:off x="8260093" y="4121787"/>
              <a:ext cx="1670050" cy="1932939"/>
            </a:xfrm>
            <a:custGeom>
              <a:avLst/>
              <a:gdLst/>
              <a:ahLst/>
              <a:cxnLst/>
              <a:rect l="l" t="t" r="r" b="b"/>
              <a:pathLst>
                <a:path w="1670050" h="1932939">
                  <a:moveTo>
                    <a:pt x="835240" y="0"/>
                  </a:moveTo>
                  <a:lnTo>
                    <a:pt x="841882" y="0"/>
                  </a:lnTo>
                  <a:lnTo>
                    <a:pt x="848080" y="1346"/>
                  </a:lnTo>
                  <a:lnTo>
                    <a:pt x="1644370" y="463448"/>
                  </a:lnTo>
                  <a:lnTo>
                    <a:pt x="1670037" y="501916"/>
                  </a:lnTo>
                  <a:lnTo>
                    <a:pt x="1670037" y="509079"/>
                  </a:lnTo>
                  <a:lnTo>
                    <a:pt x="1670037" y="1423441"/>
                  </a:lnTo>
                  <a:lnTo>
                    <a:pt x="1670037" y="1429715"/>
                  </a:lnTo>
                  <a:lnTo>
                    <a:pt x="1668703" y="1436420"/>
                  </a:lnTo>
                  <a:lnTo>
                    <a:pt x="1666049" y="1442694"/>
                  </a:lnTo>
                  <a:lnTo>
                    <a:pt x="1663395" y="1449400"/>
                  </a:lnTo>
                  <a:lnTo>
                    <a:pt x="1659851" y="1454759"/>
                  </a:lnTo>
                  <a:lnTo>
                    <a:pt x="1654975" y="1459687"/>
                  </a:lnTo>
                  <a:lnTo>
                    <a:pt x="1650123" y="1464614"/>
                  </a:lnTo>
                  <a:lnTo>
                    <a:pt x="861352" y="1925370"/>
                  </a:lnTo>
                  <a:lnTo>
                    <a:pt x="835240" y="1932533"/>
                  </a:lnTo>
                  <a:lnTo>
                    <a:pt x="829043" y="1932089"/>
                  </a:lnTo>
                  <a:lnTo>
                    <a:pt x="25666" y="1468183"/>
                  </a:lnTo>
                  <a:lnTo>
                    <a:pt x="1777" y="1436420"/>
                  </a:lnTo>
                  <a:lnTo>
                    <a:pt x="0" y="1423441"/>
                  </a:lnTo>
                  <a:lnTo>
                    <a:pt x="0" y="509079"/>
                  </a:lnTo>
                  <a:lnTo>
                    <a:pt x="20802" y="467474"/>
                  </a:lnTo>
                  <a:lnTo>
                    <a:pt x="809574" y="6705"/>
                  </a:lnTo>
                  <a:lnTo>
                    <a:pt x="829043" y="0"/>
                  </a:lnTo>
                  <a:lnTo>
                    <a:pt x="835240" y="0"/>
                  </a:lnTo>
                  <a:close/>
                </a:path>
              </a:pathLst>
            </a:custGeom>
            <a:ln w="6350">
              <a:solidFill>
                <a:srgbClr val="FF4100"/>
              </a:solidFill>
            </a:ln>
          </p:spPr>
          <p:txBody>
            <a:bodyPr wrap="square" lIns="0" tIns="0" rIns="0" bIns="0" rtlCol="0"/>
            <a:lstStyle/>
            <a:p>
              <a:endParaRPr/>
            </a:p>
          </p:txBody>
        </p:sp>
      </p:grpSp>
      <p:grpSp>
        <p:nvGrpSpPr>
          <p:cNvPr id="22" name="object 22"/>
          <p:cNvGrpSpPr/>
          <p:nvPr/>
        </p:nvGrpSpPr>
        <p:grpSpPr>
          <a:xfrm>
            <a:off x="9959340" y="4091940"/>
            <a:ext cx="1783080" cy="2045335"/>
            <a:chOff x="9959340" y="4091940"/>
            <a:chExt cx="1783080" cy="2045335"/>
          </a:xfrm>
        </p:grpSpPr>
        <p:pic>
          <p:nvPicPr>
            <p:cNvPr id="23" name="object 23"/>
            <p:cNvPicPr/>
            <p:nvPr/>
          </p:nvPicPr>
          <p:blipFill>
            <a:blip r:embed="rId3" cstate="print"/>
            <a:stretch>
              <a:fillRect/>
            </a:stretch>
          </p:blipFill>
          <p:spPr>
            <a:xfrm>
              <a:off x="9959340" y="4091940"/>
              <a:ext cx="1783079" cy="2045207"/>
            </a:xfrm>
            <a:prstGeom prst="rect">
              <a:avLst/>
            </a:prstGeom>
          </p:spPr>
        </p:pic>
        <p:sp>
          <p:nvSpPr>
            <p:cNvPr id="24" name="object 24"/>
            <p:cNvSpPr/>
            <p:nvPr/>
          </p:nvSpPr>
          <p:spPr>
            <a:xfrm>
              <a:off x="10042932" y="4121790"/>
              <a:ext cx="1670050" cy="1932939"/>
            </a:xfrm>
            <a:custGeom>
              <a:avLst/>
              <a:gdLst/>
              <a:ahLst/>
              <a:cxnLst/>
              <a:rect l="l" t="t" r="r" b="b"/>
              <a:pathLst>
                <a:path w="1670050" h="1932939">
                  <a:moveTo>
                    <a:pt x="841870" y="0"/>
                  </a:moveTo>
                  <a:lnTo>
                    <a:pt x="829030" y="0"/>
                  </a:lnTo>
                  <a:lnTo>
                    <a:pt x="25666" y="463448"/>
                  </a:lnTo>
                  <a:lnTo>
                    <a:pt x="0" y="509079"/>
                  </a:lnTo>
                  <a:lnTo>
                    <a:pt x="0" y="1423441"/>
                  </a:lnTo>
                  <a:lnTo>
                    <a:pt x="809561" y="1925358"/>
                  </a:lnTo>
                  <a:lnTo>
                    <a:pt x="835228" y="1932520"/>
                  </a:lnTo>
                  <a:lnTo>
                    <a:pt x="841870" y="1932076"/>
                  </a:lnTo>
                  <a:lnTo>
                    <a:pt x="1644357" y="1468183"/>
                  </a:lnTo>
                  <a:lnTo>
                    <a:pt x="1666036" y="1442694"/>
                  </a:lnTo>
                  <a:lnTo>
                    <a:pt x="1668703" y="1436420"/>
                  </a:lnTo>
                  <a:lnTo>
                    <a:pt x="1670024" y="1429715"/>
                  </a:lnTo>
                  <a:lnTo>
                    <a:pt x="1670024" y="501916"/>
                  </a:lnTo>
                  <a:lnTo>
                    <a:pt x="1668703" y="495655"/>
                  </a:lnTo>
                  <a:lnTo>
                    <a:pt x="861339" y="6692"/>
                  </a:lnTo>
                  <a:lnTo>
                    <a:pt x="841870" y="0"/>
                  </a:lnTo>
                  <a:close/>
                </a:path>
              </a:pathLst>
            </a:custGeom>
            <a:solidFill>
              <a:srgbClr val="F1F1F1"/>
            </a:solidFill>
          </p:spPr>
          <p:txBody>
            <a:bodyPr wrap="square" lIns="0" tIns="0" rIns="0" bIns="0" rtlCol="0"/>
            <a:lstStyle/>
            <a:p>
              <a:endParaRPr/>
            </a:p>
          </p:txBody>
        </p:sp>
        <p:sp>
          <p:nvSpPr>
            <p:cNvPr id="25" name="object 25"/>
            <p:cNvSpPr/>
            <p:nvPr/>
          </p:nvSpPr>
          <p:spPr>
            <a:xfrm>
              <a:off x="10042932" y="4121791"/>
              <a:ext cx="1670050" cy="1932939"/>
            </a:xfrm>
            <a:custGeom>
              <a:avLst/>
              <a:gdLst/>
              <a:ahLst/>
              <a:cxnLst/>
              <a:rect l="l" t="t" r="r" b="b"/>
              <a:pathLst>
                <a:path w="1670050" h="1932939">
                  <a:moveTo>
                    <a:pt x="1670024" y="1429715"/>
                  </a:moveTo>
                  <a:lnTo>
                    <a:pt x="1670024" y="501916"/>
                  </a:lnTo>
                  <a:lnTo>
                    <a:pt x="1668703" y="495655"/>
                  </a:lnTo>
                  <a:lnTo>
                    <a:pt x="861339" y="6692"/>
                  </a:lnTo>
                  <a:lnTo>
                    <a:pt x="841870" y="0"/>
                  </a:lnTo>
                  <a:lnTo>
                    <a:pt x="829030" y="0"/>
                  </a:lnTo>
                  <a:lnTo>
                    <a:pt x="25666" y="463448"/>
                  </a:lnTo>
                  <a:lnTo>
                    <a:pt x="0" y="509079"/>
                  </a:lnTo>
                  <a:lnTo>
                    <a:pt x="0" y="1423441"/>
                  </a:lnTo>
                  <a:lnTo>
                    <a:pt x="431" y="1429715"/>
                  </a:lnTo>
                  <a:lnTo>
                    <a:pt x="1765" y="1436420"/>
                  </a:lnTo>
                  <a:lnTo>
                    <a:pt x="4419" y="1442694"/>
                  </a:lnTo>
                  <a:lnTo>
                    <a:pt x="7073" y="1449400"/>
                  </a:lnTo>
                  <a:lnTo>
                    <a:pt x="809561" y="1925358"/>
                  </a:lnTo>
                  <a:lnTo>
                    <a:pt x="835228" y="1932520"/>
                  </a:lnTo>
                  <a:lnTo>
                    <a:pt x="841870" y="1932076"/>
                  </a:lnTo>
                  <a:lnTo>
                    <a:pt x="1644357" y="1468183"/>
                  </a:lnTo>
                  <a:lnTo>
                    <a:pt x="1666036" y="1442694"/>
                  </a:lnTo>
                  <a:lnTo>
                    <a:pt x="1668703" y="1436420"/>
                  </a:lnTo>
                  <a:lnTo>
                    <a:pt x="1670024" y="1429715"/>
                  </a:lnTo>
                  <a:close/>
                </a:path>
              </a:pathLst>
            </a:custGeom>
            <a:ln w="6350">
              <a:solidFill>
                <a:srgbClr val="FF4100"/>
              </a:solidFill>
            </a:ln>
          </p:spPr>
          <p:txBody>
            <a:bodyPr wrap="square" lIns="0" tIns="0" rIns="0" bIns="0" rtlCol="0"/>
            <a:lstStyle/>
            <a:p>
              <a:endParaRPr/>
            </a:p>
          </p:txBody>
        </p:sp>
      </p:grpSp>
      <p:grpSp>
        <p:nvGrpSpPr>
          <p:cNvPr id="27" name="object 27"/>
          <p:cNvGrpSpPr/>
          <p:nvPr/>
        </p:nvGrpSpPr>
        <p:grpSpPr>
          <a:xfrm>
            <a:off x="8176259" y="1045463"/>
            <a:ext cx="1783080" cy="2037714"/>
            <a:chOff x="8176259" y="1045463"/>
            <a:chExt cx="1783080" cy="2037714"/>
          </a:xfrm>
        </p:grpSpPr>
        <p:pic>
          <p:nvPicPr>
            <p:cNvPr id="28" name="object 28"/>
            <p:cNvPicPr/>
            <p:nvPr/>
          </p:nvPicPr>
          <p:blipFill>
            <a:blip r:embed="rId4" cstate="print"/>
            <a:stretch>
              <a:fillRect/>
            </a:stretch>
          </p:blipFill>
          <p:spPr>
            <a:xfrm>
              <a:off x="8176259" y="1045463"/>
              <a:ext cx="1783079" cy="2037587"/>
            </a:xfrm>
            <a:prstGeom prst="rect">
              <a:avLst/>
            </a:prstGeom>
          </p:spPr>
        </p:pic>
        <p:sp>
          <p:nvSpPr>
            <p:cNvPr id="29" name="object 29"/>
            <p:cNvSpPr/>
            <p:nvPr/>
          </p:nvSpPr>
          <p:spPr>
            <a:xfrm>
              <a:off x="8260092" y="1074643"/>
              <a:ext cx="1670050" cy="1924685"/>
            </a:xfrm>
            <a:custGeom>
              <a:avLst/>
              <a:gdLst/>
              <a:ahLst/>
              <a:cxnLst/>
              <a:rect l="l" t="t" r="r" b="b"/>
              <a:pathLst>
                <a:path w="1670050" h="1924685">
                  <a:moveTo>
                    <a:pt x="841882" y="0"/>
                  </a:moveTo>
                  <a:lnTo>
                    <a:pt x="835240" y="0"/>
                  </a:lnTo>
                  <a:lnTo>
                    <a:pt x="829043" y="0"/>
                  </a:lnTo>
                  <a:lnTo>
                    <a:pt x="809574" y="6667"/>
                  </a:lnTo>
                  <a:lnTo>
                    <a:pt x="20802" y="465531"/>
                  </a:lnTo>
                  <a:lnTo>
                    <a:pt x="0" y="506971"/>
                  </a:lnTo>
                  <a:lnTo>
                    <a:pt x="0" y="1417535"/>
                  </a:lnTo>
                  <a:lnTo>
                    <a:pt x="25666" y="1462087"/>
                  </a:lnTo>
                  <a:lnTo>
                    <a:pt x="829043" y="1924062"/>
                  </a:lnTo>
                  <a:lnTo>
                    <a:pt x="835240" y="1924507"/>
                  </a:lnTo>
                  <a:lnTo>
                    <a:pt x="861352" y="1917369"/>
                  </a:lnTo>
                  <a:lnTo>
                    <a:pt x="1650123" y="1458531"/>
                  </a:lnTo>
                  <a:lnTo>
                    <a:pt x="1670037" y="1423784"/>
                  </a:lnTo>
                  <a:lnTo>
                    <a:pt x="1670037" y="499833"/>
                  </a:lnTo>
                  <a:lnTo>
                    <a:pt x="1644370" y="461530"/>
                  </a:lnTo>
                  <a:lnTo>
                    <a:pt x="848080" y="1346"/>
                  </a:lnTo>
                  <a:lnTo>
                    <a:pt x="841882" y="0"/>
                  </a:lnTo>
                  <a:close/>
                </a:path>
              </a:pathLst>
            </a:custGeom>
            <a:solidFill>
              <a:srgbClr val="F1F1F1"/>
            </a:solidFill>
          </p:spPr>
          <p:txBody>
            <a:bodyPr wrap="square" lIns="0" tIns="0" rIns="0" bIns="0" rtlCol="0"/>
            <a:lstStyle/>
            <a:p>
              <a:endParaRPr/>
            </a:p>
          </p:txBody>
        </p:sp>
        <p:sp>
          <p:nvSpPr>
            <p:cNvPr id="30" name="object 30"/>
            <p:cNvSpPr/>
            <p:nvPr/>
          </p:nvSpPr>
          <p:spPr>
            <a:xfrm>
              <a:off x="8260092" y="1074643"/>
              <a:ext cx="1670050" cy="1924685"/>
            </a:xfrm>
            <a:custGeom>
              <a:avLst/>
              <a:gdLst/>
              <a:ahLst/>
              <a:cxnLst/>
              <a:rect l="l" t="t" r="r" b="b"/>
              <a:pathLst>
                <a:path w="1670050" h="1924685">
                  <a:moveTo>
                    <a:pt x="835240" y="0"/>
                  </a:moveTo>
                  <a:lnTo>
                    <a:pt x="841882" y="0"/>
                  </a:lnTo>
                  <a:lnTo>
                    <a:pt x="848080" y="1346"/>
                  </a:lnTo>
                  <a:lnTo>
                    <a:pt x="1644370" y="461530"/>
                  </a:lnTo>
                  <a:lnTo>
                    <a:pt x="1670037" y="499833"/>
                  </a:lnTo>
                  <a:lnTo>
                    <a:pt x="1670037" y="506971"/>
                  </a:lnTo>
                  <a:lnTo>
                    <a:pt x="1670037" y="1417535"/>
                  </a:lnTo>
                  <a:lnTo>
                    <a:pt x="1670037" y="1423784"/>
                  </a:lnTo>
                  <a:lnTo>
                    <a:pt x="1668703" y="1430451"/>
                  </a:lnTo>
                  <a:lnTo>
                    <a:pt x="1666049" y="1436700"/>
                  </a:lnTo>
                  <a:lnTo>
                    <a:pt x="1663395" y="1443380"/>
                  </a:lnTo>
                  <a:lnTo>
                    <a:pt x="1659851" y="1448727"/>
                  </a:lnTo>
                  <a:lnTo>
                    <a:pt x="1654975" y="1453629"/>
                  </a:lnTo>
                  <a:lnTo>
                    <a:pt x="1650123" y="1458531"/>
                  </a:lnTo>
                  <a:lnTo>
                    <a:pt x="861352" y="1917369"/>
                  </a:lnTo>
                  <a:lnTo>
                    <a:pt x="835240" y="1924507"/>
                  </a:lnTo>
                  <a:lnTo>
                    <a:pt x="829043" y="1924062"/>
                  </a:lnTo>
                  <a:lnTo>
                    <a:pt x="25666" y="1462087"/>
                  </a:lnTo>
                  <a:lnTo>
                    <a:pt x="1777" y="1430451"/>
                  </a:lnTo>
                  <a:lnTo>
                    <a:pt x="0" y="1417535"/>
                  </a:lnTo>
                  <a:lnTo>
                    <a:pt x="0" y="506971"/>
                  </a:lnTo>
                  <a:lnTo>
                    <a:pt x="20802" y="465531"/>
                  </a:lnTo>
                  <a:lnTo>
                    <a:pt x="809574" y="6667"/>
                  </a:lnTo>
                  <a:lnTo>
                    <a:pt x="829043" y="0"/>
                  </a:lnTo>
                  <a:lnTo>
                    <a:pt x="835240" y="0"/>
                  </a:lnTo>
                  <a:close/>
                </a:path>
              </a:pathLst>
            </a:custGeom>
            <a:ln w="6350">
              <a:solidFill>
                <a:srgbClr val="FF4100"/>
              </a:solidFill>
            </a:ln>
          </p:spPr>
          <p:txBody>
            <a:bodyPr wrap="square" lIns="0" tIns="0" rIns="0" bIns="0" rtlCol="0"/>
            <a:lstStyle/>
            <a:p>
              <a:endParaRPr/>
            </a:p>
          </p:txBody>
        </p:sp>
      </p:grpSp>
      <p:grpSp>
        <p:nvGrpSpPr>
          <p:cNvPr id="32" name="object 32"/>
          <p:cNvGrpSpPr/>
          <p:nvPr/>
        </p:nvGrpSpPr>
        <p:grpSpPr>
          <a:xfrm>
            <a:off x="7275576" y="2564892"/>
            <a:ext cx="1783080" cy="2045335"/>
            <a:chOff x="7275576" y="2564892"/>
            <a:chExt cx="1783080" cy="2045335"/>
          </a:xfrm>
        </p:grpSpPr>
        <p:pic>
          <p:nvPicPr>
            <p:cNvPr id="33" name="object 33"/>
            <p:cNvPicPr/>
            <p:nvPr/>
          </p:nvPicPr>
          <p:blipFill>
            <a:blip r:embed="rId5" cstate="print"/>
            <a:stretch>
              <a:fillRect/>
            </a:stretch>
          </p:blipFill>
          <p:spPr>
            <a:xfrm>
              <a:off x="7275576" y="2564892"/>
              <a:ext cx="1783079" cy="2045207"/>
            </a:xfrm>
            <a:prstGeom prst="rect">
              <a:avLst/>
            </a:prstGeom>
          </p:spPr>
        </p:pic>
        <p:sp>
          <p:nvSpPr>
            <p:cNvPr id="34" name="object 34"/>
            <p:cNvSpPr/>
            <p:nvPr/>
          </p:nvSpPr>
          <p:spPr>
            <a:xfrm>
              <a:off x="7359775" y="2594204"/>
              <a:ext cx="1670050" cy="1932939"/>
            </a:xfrm>
            <a:custGeom>
              <a:avLst/>
              <a:gdLst/>
              <a:ahLst/>
              <a:cxnLst/>
              <a:rect l="l" t="t" r="r" b="b"/>
              <a:pathLst>
                <a:path w="1670050" h="1932939">
                  <a:moveTo>
                    <a:pt x="841870" y="0"/>
                  </a:moveTo>
                  <a:lnTo>
                    <a:pt x="829030" y="0"/>
                  </a:lnTo>
                  <a:lnTo>
                    <a:pt x="25666" y="463448"/>
                  </a:lnTo>
                  <a:lnTo>
                    <a:pt x="0" y="509079"/>
                  </a:lnTo>
                  <a:lnTo>
                    <a:pt x="0" y="1423441"/>
                  </a:lnTo>
                  <a:lnTo>
                    <a:pt x="809561" y="1925358"/>
                  </a:lnTo>
                  <a:lnTo>
                    <a:pt x="835228" y="1932520"/>
                  </a:lnTo>
                  <a:lnTo>
                    <a:pt x="841870" y="1932076"/>
                  </a:lnTo>
                  <a:lnTo>
                    <a:pt x="1644357" y="1468183"/>
                  </a:lnTo>
                  <a:lnTo>
                    <a:pt x="1666036" y="1442694"/>
                  </a:lnTo>
                  <a:lnTo>
                    <a:pt x="1668703" y="1436420"/>
                  </a:lnTo>
                  <a:lnTo>
                    <a:pt x="1670024" y="1429715"/>
                  </a:lnTo>
                  <a:lnTo>
                    <a:pt x="1670024" y="501916"/>
                  </a:lnTo>
                  <a:lnTo>
                    <a:pt x="1668703" y="495655"/>
                  </a:lnTo>
                  <a:lnTo>
                    <a:pt x="861339" y="6692"/>
                  </a:lnTo>
                  <a:lnTo>
                    <a:pt x="841870" y="0"/>
                  </a:lnTo>
                  <a:close/>
                </a:path>
              </a:pathLst>
            </a:custGeom>
            <a:solidFill>
              <a:srgbClr val="F1F1F1"/>
            </a:solidFill>
          </p:spPr>
          <p:txBody>
            <a:bodyPr wrap="square" lIns="0" tIns="0" rIns="0" bIns="0" rtlCol="0"/>
            <a:lstStyle/>
            <a:p>
              <a:endParaRPr/>
            </a:p>
          </p:txBody>
        </p:sp>
        <p:sp>
          <p:nvSpPr>
            <p:cNvPr id="35" name="object 35"/>
            <p:cNvSpPr/>
            <p:nvPr/>
          </p:nvSpPr>
          <p:spPr>
            <a:xfrm>
              <a:off x="7359775" y="2594204"/>
              <a:ext cx="1670050" cy="1932939"/>
            </a:xfrm>
            <a:custGeom>
              <a:avLst/>
              <a:gdLst/>
              <a:ahLst/>
              <a:cxnLst/>
              <a:rect l="l" t="t" r="r" b="b"/>
              <a:pathLst>
                <a:path w="1670050" h="1932939">
                  <a:moveTo>
                    <a:pt x="1670024" y="1429715"/>
                  </a:moveTo>
                  <a:lnTo>
                    <a:pt x="1670024" y="501916"/>
                  </a:lnTo>
                  <a:lnTo>
                    <a:pt x="1668703" y="495655"/>
                  </a:lnTo>
                  <a:lnTo>
                    <a:pt x="861339" y="6692"/>
                  </a:lnTo>
                  <a:lnTo>
                    <a:pt x="841870" y="0"/>
                  </a:lnTo>
                  <a:lnTo>
                    <a:pt x="829030" y="0"/>
                  </a:lnTo>
                  <a:lnTo>
                    <a:pt x="25666" y="463448"/>
                  </a:lnTo>
                  <a:lnTo>
                    <a:pt x="0" y="509079"/>
                  </a:lnTo>
                  <a:lnTo>
                    <a:pt x="0" y="1423441"/>
                  </a:lnTo>
                  <a:lnTo>
                    <a:pt x="431" y="1429715"/>
                  </a:lnTo>
                  <a:lnTo>
                    <a:pt x="1765" y="1436420"/>
                  </a:lnTo>
                  <a:lnTo>
                    <a:pt x="4419" y="1442694"/>
                  </a:lnTo>
                  <a:lnTo>
                    <a:pt x="7073" y="1449400"/>
                  </a:lnTo>
                  <a:lnTo>
                    <a:pt x="809561" y="1925358"/>
                  </a:lnTo>
                  <a:lnTo>
                    <a:pt x="835228" y="1932520"/>
                  </a:lnTo>
                  <a:lnTo>
                    <a:pt x="841870" y="1932076"/>
                  </a:lnTo>
                  <a:lnTo>
                    <a:pt x="1644357" y="1468183"/>
                  </a:lnTo>
                  <a:lnTo>
                    <a:pt x="1666036" y="1442694"/>
                  </a:lnTo>
                  <a:lnTo>
                    <a:pt x="1668703" y="1436420"/>
                  </a:lnTo>
                  <a:lnTo>
                    <a:pt x="1670024" y="1429715"/>
                  </a:lnTo>
                  <a:close/>
                </a:path>
              </a:pathLst>
            </a:custGeom>
            <a:ln w="6350">
              <a:solidFill>
                <a:srgbClr val="FF4100"/>
              </a:solidFill>
            </a:ln>
          </p:spPr>
          <p:txBody>
            <a:bodyPr wrap="square" lIns="0" tIns="0" rIns="0" bIns="0" rtlCol="0"/>
            <a:lstStyle/>
            <a:p>
              <a:endParaRPr/>
            </a:p>
          </p:txBody>
        </p:sp>
      </p:grpSp>
      <p:grpSp>
        <p:nvGrpSpPr>
          <p:cNvPr id="37" name="object 37"/>
          <p:cNvGrpSpPr/>
          <p:nvPr/>
        </p:nvGrpSpPr>
        <p:grpSpPr>
          <a:xfrm>
            <a:off x="9959340" y="1036320"/>
            <a:ext cx="1783080" cy="2047239"/>
            <a:chOff x="9959340" y="1036320"/>
            <a:chExt cx="1783080" cy="2047239"/>
          </a:xfrm>
        </p:grpSpPr>
        <p:pic>
          <p:nvPicPr>
            <p:cNvPr id="38" name="object 38"/>
            <p:cNvPicPr/>
            <p:nvPr/>
          </p:nvPicPr>
          <p:blipFill>
            <a:blip r:embed="rId6" cstate="print"/>
            <a:stretch>
              <a:fillRect/>
            </a:stretch>
          </p:blipFill>
          <p:spPr>
            <a:xfrm>
              <a:off x="9959340" y="1036320"/>
              <a:ext cx="1783079" cy="2046731"/>
            </a:xfrm>
            <a:prstGeom prst="rect">
              <a:avLst/>
            </a:prstGeom>
          </p:spPr>
        </p:pic>
        <p:sp>
          <p:nvSpPr>
            <p:cNvPr id="39" name="object 39"/>
            <p:cNvSpPr/>
            <p:nvPr/>
          </p:nvSpPr>
          <p:spPr>
            <a:xfrm>
              <a:off x="10042922" y="1066615"/>
              <a:ext cx="1670050" cy="1932939"/>
            </a:xfrm>
            <a:custGeom>
              <a:avLst/>
              <a:gdLst/>
              <a:ahLst/>
              <a:cxnLst/>
              <a:rect l="l" t="t" r="r" b="b"/>
              <a:pathLst>
                <a:path w="1670050" h="1932939">
                  <a:moveTo>
                    <a:pt x="841882" y="0"/>
                  </a:moveTo>
                  <a:lnTo>
                    <a:pt x="835240" y="0"/>
                  </a:lnTo>
                  <a:lnTo>
                    <a:pt x="829043" y="0"/>
                  </a:lnTo>
                  <a:lnTo>
                    <a:pt x="809574" y="6705"/>
                  </a:lnTo>
                  <a:lnTo>
                    <a:pt x="20802" y="467474"/>
                  </a:lnTo>
                  <a:lnTo>
                    <a:pt x="0" y="509079"/>
                  </a:lnTo>
                  <a:lnTo>
                    <a:pt x="0" y="1423441"/>
                  </a:lnTo>
                  <a:lnTo>
                    <a:pt x="25666" y="1468183"/>
                  </a:lnTo>
                  <a:lnTo>
                    <a:pt x="829043" y="1932089"/>
                  </a:lnTo>
                  <a:lnTo>
                    <a:pt x="835240" y="1932533"/>
                  </a:lnTo>
                  <a:lnTo>
                    <a:pt x="861352" y="1925370"/>
                  </a:lnTo>
                  <a:lnTo>
                    <a:pt x="1650123" y="1464614"/>
                  </a:lnTo>
                  <a:lnTo>
                    <a:pt x="1670037" y="1429715"/>
                  </a:lnTo>
                  <a:lnTo>
                    <a:pt x="1670037" y="501916"/>
                  </a:lnTo>
                  <a:lnTo>
                    <a:pt x="1644370" y="463448"/>
                  </a:lnTo>
                  <a:lnTo>
                    <a:pt x="848080" y="1346"/>
                  </a:lnTo>
                  <a:lnTo>
                    <a:pt x="841882" y="0"/>
                  </a:lnTo>
                  <a:close/>
                </a:path>
              </a:pathLst>
            </a:custGeom>
            <a:solidFill>
              <a:srgbClr val="F1F1F1"/>
            </a:solidFill>
          </p:spPr>
          <p:txBody>
            <a:bodyPr wrap="square" lIns="0" tIns="0" rIns="0" bIns="0" rtlCol="0"/>
            <a:lstStyle/>
            <a:p>
              <a:endParaRPr/>
            </a:p>
          </p:txBody>
        </p:sp>
        <p:sp>
          <p:nvSpPr>
            <p:cNvPr id="40" name="object 40"/>
            <p:cNvSpPr/>
            <p:nvPr/>
          </p:nvSpPr>
          <p:spPr>
            <a:xfrm>
              <a:off x="10042922" y="1066615"/>
              <a:ext cx="1670050" cy="1932939"/>
            </a:xfrm>
            <a:custGeom>
              <a:avLst/>
              <a:gdLst/>
              <a:ahLst/>
              <a:cxnLst/>
              <a:rect l="l" t="t" r="r" b="b"/>
              <a:pathLst>
                <a:path w="1670050" h="1932939">
                  <a:moveTo>
                    <a:pt x="835240" y="0"/>
                  </a:moveTo>
                  <a:lnTo>
                    <a:pt x="841882" y="0"/>
                  </a:lnTo>
                  <a:lnTo>
                    <a:pt x="848080" y="1346"/>
                  </a:lnTo>
                  <a:lnTo>
                    <a:pt x="1644370" y="463448"/>
                  </a:lnTo>
                  <a:lnTo>
                    <a:pt x="1670037" y="501916"/>
                  </a:lnTo>
                  <a:lnTo>
                    <a:pt x="1670037" y="509079"/>
                  </a:lnTo>
                  <a:lnTo>
                    <a:pt x="1670037" y="1423441"/>
                  </a:lnTo>
                  <a:lnTo>
                    <a:pt x="1670037" y="1429715"/>
                  </a:lnTo>
                  <a:lnTo>
                    <a:pt x="1668703" y="1436420"/>
                  </a:lnTo>
                  <a:lnTo>
                    <a:pt x="1666049" y="1442694"/>
                  </a:lnTo>
                  <a:lnTo>
                    <a:pt x="1663395" y="1449400"/>
                  </a:lnTo>
                  <a:lnTo>
                    <a:pt x="1659851" y="1454759"/>
                  </a:lnTo>
                  <a:lnTo>
                    <a:pt x="1654975" y="1459687"/>
                  </a:lnTo>
                  <a:lnTo>
                    <a:pt x="1650123" y="1464614"/>
                  </a:lnTo>
                  <a:lnTo>
                    <a:pt x="861352" y="1925370"/>
                  </a:lnTo>
                  <a:lnTo>
                    <a:pt x="835240" y="1932533"/>
                  </a:lnTo>
                  <a:lnTo>
                    <a:pt x="829043" y="1932089"/>
                  </a:lnTo>
                  <a:lnTo>
                    <a:pt x="25666" y="1468183"/>
                  </a:lnTo>
                  <a:lnTo>
                    <a:pt x="1777" y="1436420"/>
                  </a:lnTo>
                  <a:lnTo>
                    <a:pt x="0" y="1423441"/>
                  </a:lnTo>
                  <a:lnTo>
                    <a:pt x="0" y="509079"/>
                  </a:lnTo>
                  <a:lnTo>
                    <a:pt x="20802" y="467474"/>
                  </a:lnTo>
                  <a:lnTo>
                    <a:pt x="809574" y="6705"/>
                  </a:lnTo>
                  <a:lnTo>
                    <a:pt x="829043" y="0"/>
                  </a:lnTo>
                  <a:lnTo>
                    <a:pt x="835240" y="0"/>
                  </a:lnTo>
                  <a:close/>
                </a:path>
              </a:pathLst>
            </a:custGeom>
            <a:ln w="6350">
              <a:solidFill>
                <a:srgbClr val="FF4100"/>
              </a:solidFill>
            </a:ln>
          </p:spPr>
          <p:txBody>
            <a:bodyPr wrap="square" lIns="0" tIns="0" rIns="0" bIns="0" rtlCol="0"/>
            <a:lstStyle/>
            <a:p>
              <a:endParaRPr/>
            </a:p>
          </p:txBody>
        </p:sp>
      </p:grpSp>
      <p:grpSp>
        <p:nvGrpSpPr>
          <p:cNvPr id="46" name="object 46"/>
          <p:cNvGrpSpPr/>
          <p:nvPr/>
        </p:nvGrpSpPr>
        <p:grpSpPr>
          <a:xfrm>
            <a:off x="361831" y="3860807"/>
            <a:ext cx="787400" cy="906780"/>
            <a:chOff x="361831" y="3860807"/>
            <a:chExt cx="787400" cy="906780"/>
          </a:xfrm>
        </p:grpSpPr>
        <p:sp>
          <p:nvSpPr>
            <p:cNvPr id="47" name="object 47"/>
            <p:cNvSpPr/>
            <p:nvPr/>
          </p:nvSpPr>
          <p:spPr>
            <a:xfrm>
              <a:off x="365006" y="3863982"/>
              <a:ext cx="781050" cy="900430"/>
            </a:xfrm>
            <a:custGeom>
              <a:avLst/>
              <a:gdLst/>
              <a:ahLst/>
              <a:cxnLst/>
              <a:rect l="l" t="t" r="r" b="b"/>
              <a:pathLst>
                <a:path w="781050" h="900429">
                  <a:moveTo>
                    <a:pt x="390448" y="0"/>
                  </a:moveTo>
                  <a:lnTo>
                    <a:pt x="0" y="195224"/>
                  </a:lnTo>
                  <a:lnTo>
                    <a:pt x="0" y="704773"/>
                  </a:lnTo>
                  <a:lnTo>
                    <a:pt x="390448" y="899998"/>
                  </a:lnTo>
                  <a:lnTo>
                    <a:pt x="780897" y="704773"/>
                  </a:lnTo>
                  <a:lnTo>
                    <a:pt x="780897" y="195224"/>
                  </a:lnTo>
                  <a:lnTo>
                    <a:pt x="390448" y="0"/>
                  </a:lnTo>
                  <a:close/>
                </a:path>
              </a:pathLst>
            </a:custGeom>
            <a:solidFill>
              <a:srgbClr val="FFFFFF"/>
            </a:solidFill>
          </p:spPr>
          <p:txBody>
            <a:bodyPr wrap="square" lIns="0" tIns="0" rIns="0" bIns="0" rtlCol="0"/>
            <a:lstStyle/>
            <a:p>
              <a:endParaRPr/>
            </a:p>
          </p:txBody>
        </p:sp>
        <p:sp>
          <p:nvSpPr>
            <p:cNvPr id="48" name="object 48"/>
            <p:cNvSpPr/>
            <p:nvPr/>
          </p:nvSpPr>
          <p:spPr>
            <a:xfrm>
              <a:off x="365006" y="3863982"/>
              <a:ext cx="781050" cy="900430"/>
            </a:xfrm>
            <a:custGeom>
              <a:avLst/>
              <a:gdLst/>
              <a:ahLst/>
              <a:cxnLst/>
              <a:rect l="l" t="t" r="r" b="b"/>
              <a:pathLst>
                <a:path w="781050" h="900429">
                  <a:moveTo>
                    <a:pt x="390448" y="0"/>
                  </a:moveTo>
                  <a:lnTo>
                    <a:pt x="780897" y="195224"/>
                  </a:lnTo>
                  <a:lnTo>
                    <a:pt x="780897" y="704773"/>
                  </a:lnTo>
                  <a:lnTo>
                    <a:pt x="390448" y="899998"/>
                  </a:lnTo>
                  <a:lnTo>
                    <a:pt x="0" y="704773"/>
                  </a:lnTo>
                  <a:lnTo>
                    <a:pt x="0" y="195224"/>
                  </a:lnTo>
                  <a:lnTo>
                    <a:pt x="390448" y="0"/>
                  </a:lnTo>
                  <a:close/>
                </a:path>
              </a:pathLst>
            </a:custGeom>
            <a:ln w="6350">
              <a:solidFill>
                <a:srgbClr val="FF4100"/>
              </a:solidFill>
            </a:ln>
          </p:spPr>
          <p:txBody>
            <a:bodyPr wrap="square" lIns="0" tIns="0" rIns="0" bIns="0" rtlCol="0"/>
            <a:lstStyle/>
            <a:p>
              <a:endParaRPr/>
            </a:p>
          </p:txBody>
        </p:sp>
        <p:pic>
          <p:nvPicPr>
            <p:cNvPr id="49" name="object 49"/>
            <p:cNvPicPr/>
            <p:nvPr/>
          </p:nvPicPr>
          <p:blipFill>
            <a:blip r:embed="rId7" cstate="print"/>
            <a:stretch>
              <a:fillRect/>
            </a:stretch>
          </p:blipFill>
          <p:spPr>
            <a:xfrm>
              <a:off x="473412" y="4044349"/>
              <a:ext cx="561114" cy="561114"/>
            </a:xfrm>
            <a:prstGeom prst="rect">
              <a:avLst/>
            </a:prstGeom>
          </p:spPr>
        </p:pic>
      </p:grpSp>
      <p:grpSp>
        <p:nvGrpSpPr>
          <p:cNvPr id="54" name="object 54"/>
          <p:cNvGrpSpPr/>
          <p:nvPr/>
        </p:nvGrpSpPr>
        <p:grpSpPr>
          <a:xfrm>
            <a:off x="361833" y="1407714"/>
            <a:ext cx="786130" cy="906780"/>
            <a:chOff x="361833" y="1407714"/>
            <a:chExt cx="786130" cy="906780"/>
          </a:xfrm>
        </p:grpSpPr>
        <p:sp>
          <p:nvSpPr>
            <p:cNvPr id="55" name="object 55"/>
            <p:cNvSpPr/>
            <p:nvPr/>
          </p:nvSpPr>
          <p:spPr>
            <a:xfrm>
              <a:off x="365008" y="1410889"/>
              <a:ext cx="779780" cy="900430"/>
            </a:xfrm>
            <a:custGeom>
              <a:avLst/>
              <a:gdLst/>
              <a:ahLst/>
              <a:cxnLst/>
              <a:rect l="l" t="t" r="r" b="b"/>
              <a:pathLst>
                <a:path w="779780" h="900430">
                  <a:moveTo>
                    <a:pt x="389851" y="0"/>
                  </a:moveTo>
                  <a:lnTo>
                    <a:pt x="0" y="194919"/>
                  </a:lnTo>
                  <a:lnTo>
                    <a:pt x="0" y="705078"/>
                  </a:lnTo>
                  <a:lnTo>
                    <a:pt x="389851" y="899998"/>
                  </a:lnTo>
                  <a:lnTo>
                    <a:pt x="779703" y="705078"/>
                  </a:lnTo>
                  <a:lnTo>
                    <a:pt x="779703" y="194919"/>
                  </a:lnTo>
                  <a:lnTo>
                    <a:pt x="389851" y="0"/>
                  </a:lnTo>
                  <a:close/>
                </a:path>
              </a:pathLst>
            </a:custGeom>
            <a:solidFill>
              <a:srgbClr val="FFFFFF"/>
            </a:solidFill>
          </p:spPr>
          <p:txBody>
            <a:bodyPr wrap="square" lIns="0" tIns="0" rIns="0" bIns="0" rtlCol="0"/>
            <a:lstStyle/>
            <a:p>
              <a:endParaRPr/>
            </a:p>
          </p:txBody>
        </p:sp>
        <p:sp>
          <p:nvSpPr>
            <p:cNvPr id="56" name="object 56"/>
            <p:cNvSpPr/>
            <p:nvPr/>
          </p:nvSpPr>
          <p:spPr>
            <a:xfrm>
              <a:off x="365008" y="1410889"/>
              <a:ext cx="779780" cy="900430"/>
            </a:xfrm>
            <a:custGeom>
              <a:avLst/>
              <a:gdLst/>
              <a:ahLst/>
              <a:cxnLst/>
              <a:rect l="l" t="t" r="r" b="b"/>
              <a:pathLst>
                <a:path w="779780" h="900430">
                  <a:moveTo>
                    <a:pt x="389851" y="0"/>
                  </a:moveTo>
                  <a:lnTo>
                    <a:pt x="779703" y="194919"/>
                  </a:lnTo>
                  <a:lnTo>
                    <a:pt x="779703" y="705078"/>
                  </a:lnTo>
                  <a:lnTo>
                    <a:pt x="389851" y="899998"/>
                  </a:lnTo>
                  <a:lnTo>
                    <a:pt x="0" y="705078"/>
                  </a:lnTo>
                  <a:lnTo>
                    <a:pt x="0" y="194919"/>
                  </a:lnTo>
                  <a:lnTo>
                    <a:pt x="389851" y="0"/>
                  </a:lnTo>
                  <a:close/>
                </a:path>
              </a:pathLst>
            </a:custGeom>
            <a:ln w="6350">
              <a:solidFill>
                <a:srgbClr val="FF4100"/>
              </a:solidFill>
            </a:ln>
          </p:spPr>
          <p:txBody>
            <a:bodyPr wrap="square" lIns="0" tIns="0" rIns="0" bIns="0" rtlCol="0"/>
            <a:lstStyle/>
            <a:p>
              <a:endParaRPr/>
            </a:p>
          </p:txBody>
        </p:sp>
        <p:pic>
          <p:nvPicPr>
            <p:cNvPr id="57" name="object 57"/>
            <p:cNvPicPr/>
            <p:nvPr/>
          </p:nvPicPr>
          <p:blipFill>
            <a:blip r:embed="rId8" cstate="print"/>
            <a:stretch>
              <a:fillRect/>
            </a:stretch>
          </p:blipFill>
          <p:spPr>
            <a:xfrm>
              <a:off x="463416" y="1589868"/>
              <a:ext cx="561114" cy="561114"/>
            </a:xfrm>
            <a:prstGeom prst="rect">
              <a:avLst/>
            </a:prstGeom>
          </p:spPr>
        </p:pic>
      </p:grpSp>
      <p:grpSp>
        <p:nvGrpSpPr>
          <p:cNvPr id="58" name="object 58"/>
          <p:cNvGrpSpPr/>
          <p:nvPr/>
        </p:nvGrpSpPr>
        <p:grpSpPr>
          <a:xfrm>
            <a:off x="9070847" y="876683"/>
            <a:ext cx="2904490" cy="3733800"/>
            <a:chOff x="9070847" y="876683"/>
            <a:chExt cx="2904490" cy="3733800"/>
          </a:xfrm>
        </p:grpSpPr>
        <p:pic>
          <p:nvPicPr>
            <p:cNvPr id="59" name="object 59"/>
            <p:cNvPicPr/>
            <p:nvPr/>
          </p:nvPicPr>
          <p:blipFill>
            <a:blip r:embed="rId9" cstate="print"/>
            <a:stretch>
              <a:fillRect/>
            </a:stretch>
          </p:blipFill>
          <p:spPr>
            <a:xfrm>
              <a:off x="9493465" y="2952076"/>
              <a:ext cx="1014016" cy="1231758"/>
            </a:xfrm>
            <a:prstGeom prst="rect">
              <a:avLst/>
            </a:prstGeom>
          </p:spPr>
        </p:pic>
        <p:pic>
          <p:nvPicPr>
            <p:cNvPr id="60" name="object 60"/>
            <p:cNvPicPr/>
            <p:nvPr/>
          </p:nvPicPr>
          <p:blipFill>
            <a:blip r:embed="rId10" cstate="print"/>
            <a:stretch>
              <a:fillRect/>
            </a:stretch>
          </p:blipFill>
          <p:spPr>
            <a:xfrm>
              <a:off x="9070847" y="2564891"/>
              <a:ext cx="1783079" cy="2045207"/>
            </a:xfrm>
            <a:prstGeom prst="rect">
              <a:avLst/>
            </a:prstGeom>
          </p:spPr>
        </p:pic>
        <p:sp>
          <p:nvSpPr>
            <p:cNvPr id="61" name="object 61"/>
            <p:cNvSpPr/>
            <p:nvPr/>
          </p:nvSpPr>
          <p:spPr>
            <a:xfrm>
              <a:off x="9154568" y="2594201"/>
              <a:ext cx="1670050" cy="1932939"/>
            </a:xfrm>
            <a:custGeom>
              <a:avLst/>
              <a:gdLst/>
              <a:ahLst/>
              <a:cxnLst/>
              <a:rect l="l" t="t" r="r" b="b"/>
              <a:pathLst>
                <a:path w="1670050" h="1932939">
                  <a:moveTo>
                    <a:pt x="841882" y="0"/>
                  </a:moveTo>
                  <a:lnTo>
                    <a:pt x="835240" y="0"/>
                  </a:lnTo>
                  <a:lnTo>
                    <a:pt x="829043" y="0"/>
                  </a:lnTo>
                  <a:lnTo>
                    <a:pt x="809574" y="6705"/>
                  </a:lnTo>
                  <a:lnTo>
                    <a:pt x="20802" y="467474"/>
                  </a:lnTo>
                  <a:lnTo>
                    <a:pt x="0" y="509079"/>
                  </a:lnTo>
                  <a:lnTo>
                    <a:pt x="0" y="1423441"/>
                  </a:lnTo>
                  <a:lnTo>
                    <a:pt x="25666" y="1468183"/>
                  </a:lnTo>
                  <a:lnTo>
                    <a:pt x="829043" y="1932089"/>
                  </a:lnTo>
                  <a:lnTo>
                    <a:pt x="835240" y="1932533"/>
                  </a:lnTo>
                  <a:lnTo>
                    <a:pt x="861352" y="1925370"/>
                  </a:lnTo>
                  <a:lnTo>
                    <a:pt x="1650123" y="1464614"/>
                  </a:lnTo>
                  <a:lnTo>
                    <a:pt x="1670037" y="1429715"/>
                  </a:lnTo>
                  <a:lnTo>
                    <a:pt x="1670037" y="501916"/>
                  </a:lnTo>
                  <a:lnTo>
                    <a:pt x="1644370" y="463448"/>
                  </a:lnTo>
                  <a:lnTo>
                    <a:pt x="848080" y="1346"/>
                  </a:lnTo>
                  <a:lnTo>
                    <a:pt x="841882" y="0"/>
                  </a:lnTo>
                  <a:close/>
                </a:path>
              </a:pathLst>
            </a:custGeom>
            <a:solidFill>
              <a:srgbClr val="FFFFFF"/>
            </a:solidFill>
          </p:spPr>
          <p:txBody>
            <a:bodyPr wrap="square" lIns="0" tIns="0" rIns="0" bIns="0" rtlCol="0"/>
            <a:lstStyle/>
            <a:p>
              <a:endParaRPr/>
            </a:p>
          </p:txBody>
        </p:sp>
        <p:sp>
          <p:nvSpPr>
            <p:cNvPr id="62" name="object 62"/>
            <p:cNvSpPr/>
            <p:nvPr/>
          </p:nvSpPr>
          <p:spPr>
            <a:xfrm>
              <a:off x="9154568" y="2594201"/>
              <a:ext cx="1670050" cy="1932939"/>
            </a:xfrm>
            <a:custGeom>
              <a:avLst/>
              <a:gdLst/>
              <a:ahLst/>
              <a:cxnLst/>
              <a:rect l="l" t="t" r="r" b="b"/>
              <a:pathLst>
                <a:path w="1670050" h="1932939">
                  <a:moveTo>
                    <a:pt x="835240" y="0"/>
                  </a:moveTo>
                  <a:lnTo>
                    <a:pt x="841882" y="0"/>
                  </a:lnTo>
                  <a:lnTo>
                    <a:pt x="848080" y="1346"/>
                  </a:lnTo>
                  <a:lnTo>
                    <a:pt x="1644370" y="463448"/>
                  </a:lnTo>
                  <a:lnTo>
                    <a:pt x="1670037" y="501916"/>
                  </a:lnTo>
                  <a:lnTo>
                    <a:pt x="1670037" y="509079"/>
                  </a:lnTo>
                  <a:lnTo>
                    <a:pt x="1670037" y="1423441"/>
                  </a:lnTo>
                  <a:lnTo>
                    <a:pt x="1670037" y="1429715"/>
                  </a:lnTo>
                  <a:lnTo>
                    <a:pt x="1668703" y="1436420"/>
                  </a:lnTo>
                  <a:lnTo>
                    <a:pt x="1666049" y="1442694"/>
                  </a:lnTo>
                  <a:lnTo>
                    <a:pt x="1663395" y="1449400"/>
                  </a:lnTo>
                  <a:lnTo>
                    <a:pt x="1659851" y="1454759"/>
                  </a:lnTo>
                  <a:lnTo>
                    <a:pt x="1654975" y="1459687"/>
                  </a:lnTo>
                  <a:lnTo>
                    <a:pt x="1650123" y="1464614"/>
                  </a:lnTo>
                  <a:lnTo>
                    <a:pt x="861352" y="1925370"/>
                  </a:lnTo>
                  <a:lnTo>
                    <a:pt x="835240" y="1932533"/>
                  </a:lnTo>
                  <a:lnTo>
                    <a:pt x="829043" y="1932089"/>
                  </a:lnTo>
                  <a:lnTo>
                    <a:pt x="25666" y="1468183"/>
                  </a:lnTo>
                  <a:lnTo>
                    <a:pt x="1777" y="1436420"/>
                  </a:lnTo>
                  <a:lnTo>
                    <a:pt x="0" y="1423441"/>
                  </a:lnTo>
                  <a:lnTo>
                    <a:pt x="0" y="509079"/>
                  </a:lnTo>
                  <a:lnTo>
                    <a:pt x="20802" y="467474"/>
                  </a:lnTo>
                  <a:lnTo>
                    <a:pt x="809574" y="6705"/>
                  </a:lnTo>
                  <a:lnTo>
                    <a:pt x="829043" y="0"/>
                  </a:lnTo>
                  <a:lnTo>
                    <a:pt x="835240" y="0"/>
                  </a:lnTo>
                  <a:close/>
                </a:path>
              </a:pathLst>
            </a:custGeom>
            <a:ln w="6350">
              <a:solidFill>
                <a:srgbClr val="FF4100"/>
              </a:solidFill>
            </a:ln>
          </p:spPr>
          <p:txBody>
            <a:bodyPr wrap="square" lIns="0" tIns="0" rIns="0" bIns="0" rtlCol="0"/>
            <a:lstStyle/>
            <a:p>
              <a:endParaRPr/>
            </a:p>
          </p:txBody>
        </p:sp>
        <p:pic>
          <p:nvPicPr>
            <p:cNvPr id="63" name="object 63"/>
            <p:cNvPicPr/>
            <p:nvPr/>
          </p:nvPicPr>
          <p:blipFill>
            <a:blip r:embed="rId9" cstate="print"/>
            <a:stretch>
              <a:fillRect/>
            </a:stretch>
          </p:blipFill>
          <p:spPr>
            <a:xfrm>
              <a:off x="9482581" y="2941550"/>
              <a:ext cx="1014015" cy="1231758"/>
            </a:xfrm>
            <a:prstGeom prst="rect">
              <a:avLst/>
            </a:prstGeom>
          </p:spPr>
        </p:pic>
        <p:sp>
          <p:nvSpPr>
            <p:cNvPr id="64" name="object 64"/>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65" name="object 65"/>
            <p:cNvPicPr/>
            <p:nvPr/>
          </p:nvPicPr>
          <p:blipFill>
            <a:blip r:embed="rId11" cstate="print"/>
            <a:stretch>
              <a:fillRect/>
            </a:stretch>
          </p:blipFill>
          <p:spPr>
            <a:xfrm>
              <a:off x="11358104" y="905985"/>
              <a:ext cx="97019" cy="139236"/>
            </a:xfrm>
            <a:prstGeom prst="rect">
              <a:avLst/>
            </a:prstGeom>
          </p:spPr>
        </p:pic>
        <p:sp>
          <p:nvSpPr>
            <p:cNvPr id="66" name="object 66"/>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67" name="object 67"/>
            <p:cNvPicPr/>
            <p:nvPr/>
          </p:nvPicPr>
          <p:blipFill>
            <a:blip r:embed="rId12" cstate="print"/>
            <a:stretch>
              <a:fillRect/>
            </a:stretch>
          </p:blipFill>
          <p:spPr>
            <a:xfrm>
              <a:off x="11212991" y="1066003"/>
              <a:ext cx="250668" cy="68163"/>
            </a:xfrm>
            <a:prstGeom prst="rect">
              <a:avLst/>
            </a:prstGeom>
          </p:spPr>
        </p:pic>
        <p:sp>
          <p:nvSpPr>
            <p:cNvPr id="68" name="object 68"/>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69" name="object 69"/>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grpSp>
        <p:nvGrpSpPr>
          <p:cNvPr id="70" name="object 70"/>
          <p:cNvGrpSpPr/>
          <p:nvPr/>
        </p:nvGrpSpPr>
        <p:grpSpPr>
          <a:xfrm>
            <a:off x="11293117" y="243470"/>
            <a:ext cx="537845" cy="593090"/>
            <a:chOff x="11293117" y="243470"/>
            <a:chExt cx="537845" cy="593090"/>
          </a:xfrm>
        </p:grpSpPr>
        <p:sp>
          <p:nvSpPr>
            <p:cNvPr id="71" name="object 71"/>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72" name="object 72"/>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3" name="object 73"/>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4" name="object 74"/>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5" name="object 75"/>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sp>
        <p:nvSpPr>
          <p:cNvPr id="76" name="object 76"/>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77" name="object 77"/>
          <p:cNvSpPr txBox="1"/>
          <p:nvPr/>
        </p:nvSpPr>
        <p:spPr>
          <a:xfrm>
            <a:off x="11840063" y="6639586"/>
            <a:ext cx="82550" cy="139700"/>
          </a:xfrm>
          <a:prstGeom prst="rect">
            <a:avLst/>
          </a:prstGeom>
        </p:spPr>
        <p:txBody>
          <a:bodyPr vert="horz" wrap="square" lIns="0" tIns="3175" rIns="0" bIns="0" rtlCol="0">
            <a:spAutoFit/>
          </a:bodyPr>
          <a:lstStyle/>
          <a:p>
            <a:pPr marL="12700">
              <a:lnSpc>
                <a:spcPct val="100000"/>
              </a:lnSpc>
              <a:spcBef>
                <a:spcPts val="25"/>
              </a:spcBef>
            </a:pPr>
            <a:r>
              <a:rPr sz="800" spc="-50" dirty="0">
                <a:solidFill>
                  <a:srgbClr val="FFFFFF"/>
                </a:solidFill>
                <a:latin typeface="Arial MT"/>
                <a:cs typeface="Arial MT"/>
              </a:rPr>
              <a:t>5</a:t>
            </a:r>
            <a:endParaRPr sz="800">
              <a:latin typeface="Arial MT"/>
              <a:cs typeface="Arial MT"/>
            </a:endParaRPr>
          </a:p>
        </p:txBody>
      </p:sp>
      <p:grpSp>
        <p:nvGrpSpPr>
          <p:cNvPr id="78" name="object 42">
            <a:extLst>
              <a:ext uri="{FF2B5EF4-FFF2-40B4-BE49-F238E27FC236}">
                <a16:creationId xmlns:a16="http://schemas.microsoft.com/office/drawing/2014/main" id="{11B27AA1-8C71-E1A6-3CE5-8EFB016C082F}"/>
              </a:ext>
            </a:extLst>
          </p:cNvPr>
          <p:cNvGrpSpPr/>
          <p:nvPr/>
        </p:nvGrpSpPr>
        <p:grpSpPr>
          <a:xfrm>
            <a:off x="332296" y="2643315"/>
            <a:ext cx="787400" cy="906780"/>
            <a:chOff x="361831" y="5100918"/>
            <a:chExt cx="787400" cy="906780"/>
          </a:xfrm>
        </p:grpSpPr>
        <p:sp>
          <p:nvSpPr>
            <p:cNvPr id="79" name="object 43">
              <a:extLst>
                <a:ext uri="{FF2B5EF4-FFF2-40B4-BE49-F238E27FC236}">
                  <a16:creationId xmlns:a16="http://schemas.microsoft.com/office/drawing/2014/main" id="{B62AA388-5E8A-BBB5-3E3B-CDE4B1F6BEC5}"/>
                </a:ext>
              </a:extLst>
            </p:cNvPr>
            <p:cNvSpPr/>
            <p:nvPr/>
          </p:nvSpPr>
          <p:spPr>
            <a:xfrm>
              <a:off x="365006" y="5104093"/>
              <a:ext cx="781050" cy="900430"/>
            </a:xfrm>
            <a:custGeom>
              <a:avLst/>
              <a:gdLst/>
              <a:ahLst/>
              <a:cxnLst/>
              <a:rect l="l" t="t" r="r" b="b"/>
              <a:pathLst>
                <a:path w="781050" h="900429">
                  <a:moveTo>
                    <a:pt x="390448" y="0"/>
                  </a:moveTo>
                  <a:lnTo>
                    <a:pt x="0" y="195224"/>
                  </a:lnTo>
                  <a:lnTo>
                    <a:pt x="0" y="704773"/>
                  </a:lnTo>
                  <a:lnTo>
                    <a:pt x="390448" y="899998"/>
                  </a:lnTo>
                  <a:lnTo>
                    <a:pt x="780897" y="704773"/>
                  </a:lnTo>
                  <a:lnTo>
                    <a:pt x="780897" y="195224"/>
                  </a:lnTo>
                  <a:lnTo>
                    <a:pt x="390448" y="0"/>
                  </a:lnTo>
                  <a:close/>
                </a:path>
              </a:pathLst>
            </a:custGeom>
            <a:solidFill>
              <a:srgbClr val="FFFFFF"/>
            </a:solidFill>
          </p:spPr>
          <p:txBody>
            <a:bodyPr wrap="square" lIns="0" tIns="0" rIns="0" bIns="0" rtlCol="0"/>
            <a:lstStyle/>
            <a:p>
              <a:endParaRPr/>
            </a:p>
          </p:txBody>
        </p:sp>
        <p:sp>
          <p:nvSpPr>
            <p:cNvPr id="80" name="object 44">
              <a:extLst>
                <a:ext uri="{FF2B5EF4-FFF2-40B4-BE49-F238E27FC236}">
                  <a16:creationId xmlns:a16="http://schemas.microsoft.com/office/drawing/2014/main" id="{C715883F-CBA1-4584-C586-CD9C76BA3C8A}"/>
                </a:ext>
              </a:extLst>
            </p:cNvPr>
            <p:cNvSpPr/>
            <p:nvPr/>
          </p:nvSpPr>
          <p:spPr>
            <a:xfrm>
              <a:off x="365006" y="5104093"/>
              <a:ext cx="781050" cy="900430"/>
            </a:xfrm>
            <a:custGeom>
              <a:avLst/>
              <a:gdLst/>
              <a:ahLst/>
              <a:cxnLst/>
              <a:rect l="l" t="t" r="r" b="b"/>
              <a:pathLst>
                <a:path w="781050" h="900429">
                  <a:moveTo>
                    <a:pt x="390448" y="0"/>
                  </a:moveTo>
                  <a:lnTo>
                    <a:pt x="780897" y="195224"/>
                  </a:lnTo>
                  <a:lnTo>
                    <a:pt x="780897" y="704773"/>
                  </a:lnTo>
                  <a:lnTo>
                    <a:pt x="390448" y="899998"/>
                  </a:lnTo>
                  <a:lnTo>
                    <a:pt x="0" y="704773"/>
                  </a:lnTo>
                  <a:lnTo>
                    <a:pt x="0" y="195224"/>
                  </a:lnTo>
                  <a:lnTo>
                    <a:pt x="390448" y="0"/>
                  </a:lnTo>
                  <a:close/>
                </a:path>
              </a:pathLst>
            </a:custGeom>
            <a:ln w="6350">
              <a:solidFill>
                <a:srgbClr val="FF4100"/>
              </a:solidFill>
            </a:ln>
          </p:spPr>
          <p:txBody>
            <a:bodyPr wrap="square" lIns="0" tIns="0" rIns="0" bIns="0" rtlCol="0"/>
            <a:lstStyle/>
            <a:p>
              <a:endParaRPr/>
            </a:p>
          </p:txBody>
        </p:sp>
        <p:pic>
          <p:nvPicPr>
            <p:cNvPr id="81" name="object 45">
              <a:extLst>
                <a:ext uri="{FF2B5EF4-FFF2-40B4-BE49-F238E27FC236}">
                  <a16:creationId xmlns:a16="http://schemas.microsoft.com/office/drawing/2014/main" id="{DE80B83D-E76E-6747-12F4-F66441AAC06F}"/>
                </a:ext>
              </a:extLst>
            </p:cNvPr>
            <p:cNvPicPr/>
            <p:nvPr/>
          </p:nvPicPr>
          <p:blipFill>
            <a:blip r:embed="rId13" cstate="print"/>
            <a:stretch>
              <a:fillRect/>
            </a:stretch>
          </p:blipFill>
          <p:spPr>
            <a:xfrm>
              <a:off x="479388" y="5288480"/>
              <a:ext cx="561114" cy="561114"/>
            </a:xfrm>
            <a:prstGeom prst="rect">
              <a:avLst/>
            </a:prstGeom>
          </p:spPr>
        </p:pic>
      </p:grpSp>
      <p:grpSp>
        <p:nvGrpSpPr>
          <p:cNvPr id="82" name="object 50">
            <a:extLst>
              <a:ext uri="{FF2B5EF4-FFF2-40B4-BE49-F238E27FC236}">
                <a16:creationId xmlns:a16="http://schemas.microsoft.com/office/drawing/2014/main" id="{3B8D6139-09C3-1B49-7586-D4105D91AA23}"/>
              </a:ext>
            </a:extLst>
          </p:cNvPr>
          <p:cNvGrpSpPr/>
          <p:nvPr/>
        </p:nvGrpSpPr>
        <p:grpSpPr>
          <a:xfrm>
            <a:off x="335471" y="5150134"/>
            <a:ext cx="787400" cy="906780"/>
            <a:chOff x="361831" y="2620697"/>
            <a:chExt cx="787400" cy="906780"/>
          </a:xfrm>
        </p:grpSpPr>
        <p:sp>
          <p:nvSpPr>
            <p:cNvPr id="83" name="object 51">
              <a:extLst>
                <a:ext uri="{FF2B5EF4-FFF2-40B4-BE49-F238E27FC236}">
                  <a16:creationId xmlns:a16="http://schemas.microsoft.com/office/drawing/2014/main" id="{4E261252-0939-5244-4E8C-CAC8994301CF}"/>
                </a:ext>
              </a:extLst>
            </p:cNvPr>
            <p:cNvSpPr/>
            <p:nvPr/>
          </p:nvSpPr>
          <p:spPr>
            <a:xfrm>
              <a:off x="365006" y="2623872"/>
              <a:ext cx="781050" cy="900430"/>
            </a:xfrm>
            <a:custGeom>
              <a:avLst/>
              <a:gdLst/>
              <a:ahLst/>
              <a:cxnLst/>
              <a:rect l="l" t="t" r="r" b="b"/>
              <a:pathLst>
                <a:path w="781050" h="900429">
                  <a:moveTo>
                    <a:pt x="390448" y="0"/>
                  </a:moveTo>
                  <a:lnTo>
                    <a:pt x="0" y="195224"/>
                  </a:lnTo>
                  <a:lnTo>
                    <a:pt x="0" y="704773"/>
                  </a:lnTo>
                  <a:lnTo>
                    <a:pt x="390448" y="899998"/>
                  </a:lnTo>
                  <a:lnTo>
                    <a:pt x="780897" y="704773"/>
                  </a:lnTo>
                  <a:lnTo>
                    <a:pt x="780897" y="195224"/>
                  </a:lnTo>
                  <a:lnTo>
                    <a:pt x="390448" y="0"/>
                  </a:lnTo>
                  <a:close/>
                </a:path>
              </a:pathLst>
            </a:custGeom>
            <a:solidFill>
              <a:srgbClr val="FFFFFF"/>
            </a:solidFill>
          </p:spPr>
          <p:txBody>
            <a:bodyPr wrap="square" lIns="0" tIns="0" rIns="0" bIns="0" rtlCol="0"/>
            <a:lstStyle/>
            <a:p>
              <a:endParaRPr/>
            </a:p>
          </p:txBody>
        </p:sp>
        <p:sp>
          <p:nvSpPr>
            <p:cNvPr id="84" name="object 52">
              <a:extLst>
                <a:ext uri="{FF2B5EF4-FFF2-40B4-BE49-F238E27FC236}">
                  <a16:creationId xmlns:a16="http://schemas.microsoft.com/office/drawing/2014/main" id="{6917004F-3598-1B34-9CE2-6151806A5F8A}"/>
                </a:ext>
              </a:extLst>
            </p:cNvPr>
            <p:cNvSpPr/>
            <p:nvPr/>
          </p:nvSpPr>
          <p:spPr>
            <a:xfrm>
              <a:off x="365006" y="2623872"/>
              <a:ext cx="781050" cy="900430"/>
            </a:xfrm>
            <a:custGeom>
              <a:avLst/>
              <a:gdLst/>
              <a:ahLst/>
              <a:cxnLst/>
              <a:rect l="l" t="t" r="r" b="b"/>
              <a:pathLst>
                <a:path w="781050" h="900429">
                  <a:moveTo>
                    <a:pt x="390448" y="0"/>
                  </a:moveTo>
                  <a:lnTo>
                    <a:pt x="780897" y="195224"/>
                  </a:lnTo>
                  <a:lnTo>
                    <a:pt x="780897" y="704773"/>
                  </a:lnTo>
                  <a:lnTo>
                    <a:pt x="390448" y="899998"/>
                  </a:lnTo>
                  <a:lnTo>
                    <a:pt x="0" y="704773"/>
                  </a:lnTo>
                  <a:lnTo>
                    <a:pt x="0" y="195224"/>
                  </a:lnTo>
                  <a:lnTo>
                    <a:pt x="390448" y="0"/>
                  </a:lnTo>
                  <a:close/>
                </a:path>
              </a:pathLst>
            </a:custGeom>
            <a:ln w="6350">
              <a:solidFill>
                <a:srgbClr val="FF4100"/>
              </a:solidFill>
            </a:ln>
          </p:spPr>
          <p:txBody>
            <a:bodyPr wrap="square" lIns="0" tIns="0" rIns="0" bIns="0" rtlCol="0"/>
            <a:lstStyle/>
            <a:p>
              <a:endParaRPr/>
            </a:p>
          </p:txBody>
        </p:sp>
        <p:pic>
          <p:nvPicPr>
            <p:cNvPr id="85" name="object 53">
              <a:extLst>
                <a:ext uri="{FF2B5EF4-FFF2-40B4-BE49-F238E27FC236}">
                  <a16:creationId xmlns:a16="http://schemas.microsoft.com/office/drawing/2014/main" id="{54A9F40F-1331-09A2-EE95-188D79E462A7}"/>
                </a:ext>
              </a:extLst>
            </p:cNvPr>
            <p:cNvPicPr/>
            <p:nvPr/>
          </p:nvPicPr>
          <p:blipFill>
            <a:blip r:embed="rId14" cstate="print"/>
            <a:stretch>
              <a:fillRect/>
            </a:stretch>
          </p:blipFill>
          <p:spPr>
            <a:xfrm>
              <a:off x="472936" y="2797312"/>
              <a:ext cx="561114" cy="561114"/>
            </a:xfrm>
            <a:prstGeom prst="rect">
              <a:avLst/>
            </a:prstGeom>
          </p:spPr>
        </p:pic>
      </p:grpSp>
      <p:pic>
        <p:nvPicPr>
          <p:cNvPr id="86" name="Imagen 85" descr="Aplicación, Icono&#10;&#10;El contenido generado por IA puede ser incorrecto.">
            <a:extLst>
              <a:ext uri="{FF2B5EF4-FFF2-40B4-BE49-F238E27FC236}">
                <a16:creationId xmlns:a16="http://schemas.microsoft.com/office/drawing/2014/main" id="{9A400AD4-7EED-64C8-CA40-43D733D973EA}"/>
              </a:ext>
            </a:extLst>
          </p:cNvPr>
          <p:cNvPicPr>
            <a:picLocks noChangeAspect="1"/>
          </p:cNvPicPr>
          <p:nvPr/>
        </p:nvPicPr>
        <p:blipFill>
          <a:blip r:embed="rId15" cstate="print">
            <a:extLst>
              <a:ext uri="{28A0092B-C50C-407E-A947-70E740481C1C}">
                <a14:useLocalDpi xmlns:a14="http://schemas.microsoft.com/office/drawing/2010/main" val="0"/>
              </a:ext>
            </a:extLst>
          </a:blip>
          <a:srcRect l="3672" t="31115" r="67833" b="32576"/>
          <a:stretch>
            <a:fillRect/>
          </a:stretch>
        </p:blipFill>
        <p:spPr>
          <a:xfrm>
            <a:off x="7474896" y="2993425"/>
            <a:ext cx="1510224" cy="1275615"/>
          </a:xfrm>
          <a:prstGeom prst="rect">
            <a:avLst/>
          </a:prstGeom>
        </p:spPr>
      </p:pic>
      <p:pic>
        <p:nvPicPr>
          <p:cNvPr id="87" name="Imagen 86" descr="Aplicación, Icono&#10;&#10;El contenido generado por IA puede ser incorrecto.">
            <a:extLst>
              <a:ext uri="{FF2B5EF4-FFF2-40B4-BE49-F238E27FC236}">
                <a16:creationId xmlns:a16="http://schemas.microsoft.com/office/drawing/2014/main" id="{6590DE86-74B7-2E20-F05D-B43DCB79E367}"/>
              </a:ext>
            </a:extLst>
          </p:cNvPr>
          <p:cNvPicPr>
            <a:picLocks noChangeAspect="1"/>
          </p:cNvPicPr>
          <p:nvPr/>
        </p:nvPicPr>
        <p:blipFill>
          <a:blip r:embed="rId16" cstate="print">
            <a:extLst>
              <a:ext uri="{28A0092B-C50C-407E-A947-70E740481C1C}">
                <a14:useLocalDpi xmlns:a14="http://schemas.microsoft.com/office/drawing/2010/main" val="0"/>
              </a:ext>
            </a:extLst>
          </a:blip>
          <a:srcRect l="35503" t="30604" r="36548" b="33553"/>
          <a:stretch>
            <a:fillRect/>
          </a:stretch>
        </p:blipFill>
        <p:spPr>
          <a:xfrm>
            <a:off x="8388832" y="4437726"/>
            <a:ext cx="1472855" cy="1259264"/>
          </a:xfrm>
          <a:prstGeom prst="rect">
            <a:avLst/>
          </a:prstGeom>
        </p:spPr>
      </p:pic>
      <p:pic>
        <p:nvPicPr>
          <p:cNvPr id="88" name="Imagen 87" descr="Aplicación, Icono&#10;&#10;El contenido generado por IA puede ser incorrecto.">
            <a:extLst>
              <a:ext uri="{FF2B5EF4-FFF2-40B4-BE49-F238E27FC236}">
                <a16:creationId xmlns:a16="http://schemas.microsoft.com/office/drawing/2014/main" id="{0D0D0095-4076-DC65-6B57-65BCFD06A940}"/>
              </a:ext>
            </a:extLst>
          </p:cNvPr>
          <p:cNvPicPr>
            <a:picLocks noChangeAspect="1"/>
          </p:cNvPicPr>
          <p:nvPr/>
        </p:nvPicPr>
        <p:blipFill>
          <a:blip r:embed="rId17" cstate="print">
            <a:extLst>
              <a:ext uri="{28A0092B-C50C-407E-A947-70E740481C1C}">
                <a14:useLocalDpi xmlns:a14="http://schemas.microsoft.com/office/drawing/2010/main" val="0"/>
              </a:ext>
            </a:extLst>
          </a:blip>
          <a:srcRect l="65975" t="26703" r="3660" b="31228"/>
          <a:stretch>
            <a:fillRect/>
          </a:stretch>
        </p:blipFill>
        <p:spPr>
          <a:xfrm>
            <a:off x="8332994" y="1236497"/>
            <a:ext cx="1600200" cy="1478000"/>
          </a:xfrm>
          <a:prstGeom prst="rect">
            <a:avLst/>
          </a:prstGeom>
        </p:spPr>
      </p:pic>
      <p:pic>
        <p:nvPicPr>
          <p:cNvPr id="89" name="Imagen 88" descr="Diagrama&#10;&#10;El contenido generado por IA puede ser incorrecto.">
            <a:extLst>
              <a:ext uri="{FF2B5EF4-FFF2-40B4-BE49-F238E27FC236}">
                <a16:creationId xmlns:a16="http://schemas.microsoft.com/office/drawing/2014/main" id="{3C820361-7F5E-E38F-4B9B-B0E2760E6242}"/>
              </a:ext>
            </a:extLst>
          </p:cNvPr>
          <p:cNvPicPr>
            <a:picLocks noChangeAspect="1"/>
          </p:cNvPicPr>
          <p:nvPr/>
        </p:nvPicPr>
        <p:blipFill>
          <a:blip r:embed="rId18" cstate="print">
            <a:extLst>
              <a:ext uri="{28A0092B-C50C-407E-A947-70E740481C1C}">
                <a14:useLocalDpi xmlns:a14="http://schemas.microsoft.com/office/drawing/2010/main" val="0"/>
              </a:ext>
            </a:extLst>
          </a:blip>
          <a:srcRect l="5614" t="68889" r="39286"/>
          <a:stretch>
            <a:fillRect/>
          </a:stretch>
        </p:blipFill>
        <p:spPr>
          <a:xfrm>
            <a:off x="10224785" y="4654311"/>
            <a:ext cx="1306324" cy="1016030"/>
          </a:xfrm>
          <a:prstGeom prst="rect">
            <a:avLst/>
          </a:prstGeom>
        </p:spPr>
      </p:pic>
      <p:pic>
        <p:nvPicPr>
          <p:cNvPr id="92" name="Imagen 91">
            <a:extLst>
              <a:ext uri="{FF2B5EF4-FFF2-40B4-BE49-F238E27FC236}">
                <a16:creationId xmlns:a16="http://schemas.microsoft.com/office/drawing/2014/main" id="{02B7C758-5C53-994F-B3AB-15FF18F5877A}"/>
              </a:ext>
            </a:extLst>
          </p:cNvPr>
          <p:cNvPicPr>
            <a:picLocks noChangeAspect="1"/>
          </p:cNvPicPr>
          <p:nvPr/>
        </p:nvPicPr>
        <p:blipFill>
          <a:blip r:embed="rId19"/>
          <a:stretch>
            <a:fillRect/>
          </a:stretch>
        </p:blipFill>
        <p:spPr>
          <a:xfrm>
            <a:off x="10324167" y="1463100"/>
            <a:ext cx="1030210" cy="113683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252A783-064F-AF6C-464C-830DED2255C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9BB6F54-C2E8-E258-D386-BCE3C79C9EB2}"/>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F10C157C-AAD6-4CB4-8836-25208DD0765E}"/>
              </a:ext>
            </a:extLst>
          </p:cNvPr>
          <p:cNvSpPr/>
          <p:nvPr/>
        </p:nvSpPr>
        <p:spPr>
          <a:xfrm>
            <a:off x="-9425" y="221479"/>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62F65004-F952-D955-41F5-0A0C604799A1}"/>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5D2EF5C6-AC55-AA2F-DE6B-6090DF886D36}"/>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BEA776EA-D990-BE2D-6707-59D5F099639C}"/>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DE48769A-FA22-7058-C3EF-3D77313BA24E}"/>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F5FA4981-54CB-7428-6E13-56EF5BB9671C}"/>
              </a:ext>
            </a:extLst>
          </p:cNvPr>
          <p:cNvSpPr txBox="1">
            <a:spLocks noGrp="1"/>
          </p:cNvSpPr>
          <p:nvPr>
            <p:ph type="title"/>
          </p:nvPr>
        </p:nvSpPr>
        <p:spPr>
          <a:xfrm>
            <a:off x="361038" y="433078"/>
            <a:ext cx="8397784" cy="700192"/>
          </a:xfrm>
          <a:prstGeom prst="rect">
            <a:avLst/>
          </a:prstGeom>
        </p:spPr>
        <p:txBody>
          <a:bodyPr vert="horz" wrap="square" lIns="0" tIns="40640" rIns="0" bIns="0" rtlCol="0">
            <a:spAutoFit/>
          </a:bodyPr>
          <a:lstStyle/>
          <a:p>
            <a:pPr marL="38100">
              <a:lnSpc>
                <a:spcPct val="100000"/>
              </a:lnSpc>
              <a:spcBef>
                <a:spcPts val="320"/>
              </a:spcBef>
            </a:pPr>
            <a:r>
              <a:rPr lang="es-CO" sz="2600" b="0" dirty="0">
                <a:solidFill>
                  <a:srgbClr val="3D3838"/>
                </a:solidFill>
                <a:latin typeface="Arial MT"/>
                <a:cs typeface="Arial MT"/>
              </a:rPr>
              <a:t>Security, </a:t>
            </a:r>
            <a:r>
              <a:rPr lang="es-CO" sz="2600" b="0" dirty="0" err="1">
                <a:solidFill>
                  <a:srgbClr val="3D3838"/>
                </a:solidFill>
                <a:latin typeface="Arial MT"/>
                <a:cs typeface="Arial MT"/>
              </a:rPr>
              <a:t>Observability</a:t>
            </a:r>
            <a:r>
              <a:rPr lang="es-CO" sz="2600" b="0" dirty="0">
                <a:solidFill>
                  <a:srgbClr val="3D3838"/>
                </a:solidFill>
                <a:latin typeface="Arial MT"/>
                <a:cs typeface="Arial MT"/>
              </a:rPr>
              <a:t> and data </a:t>
            </a:r>
            <a:r>
              <a:rPr lang="es-CO" sz="2600" b="0" dirty="0" err="1">
                <a:solidFill>
                  <a:srgbClr val="3D3838"/>
                </a:solidFill>
                <a:latin typeface="Arial MT"/>
                <a:cs typeface="Arial MT"/>
              </a:rPr>
              <a:t>Governance</a:t>
            </a:r>
            <a:r>
              <a:rPr lang="es-CO" sz="2600" b="0" dirty="0">
                <a:solidFill>
                  <a:srgbClr val="3D3838"/>
                </a:solidFill>
                <a:latin typeface="Arial MT"/>
                <a:cs typeface="Arial MT"/>
              </a:rPr>
              <a:t> </a:t>
            </a:r>
            <a:r>
              <a:rPr lang="es-CO" sz="2600" b="0" dirty="0" err="1">
                <a:solidFill>
                  <a:srgbClr val="3D3838"/>
                </a:solidFill>
                <a:latin typeface="Arial MT"/>
                <a:cs typeface="Arial MT"/>
              </a:rPr>
              <a:t>Layers</a:t>
            </a:r>
            <a:endParaRPr sz="1350" baseline="86419" dirty="0">
              <a:latin typeface="Arial MT"/>
              <a:cs typeface="Arial MT"/>
            </a:endParaRPr>
          </a:p>
          <a:p>
            <a:pPr marL="38100">
              <a:lnSpc>
                <a:spcPct val="100000"/>
              </a:lnSpc>
              <a:spcBef>
                <a:spcPts val="130"/>
              </a:spcBef>
            </a:pPr>
            <a:r>
              <a:rPr lang="es-CO" sz="1600" b="0" dirty="0">
                <a:solidFill>
                  <a:srgbClr val="FF4100"/>
                </a:solidFill>
                <a:latin typeface="Arial MT"/>
                <a:cs typeface="Arial MT"/>
              </a:rPr>
              <a:t>Q &amp; A</a:t>
            </a:r>
            <a:endParaRPr sz="1600" dirty="0">
              <a:latin typeface="Arial MT"/>
              <a:cs typeface="Arial MT"/>
            </a:endParaRPr>
          </a:p>
        </p:txBody>
      </p:sp>
      <p:grpSp>
        <p:nvGrpSpPr>
          <p:cNvPr id="67" name="object 67">
            <a:extLst>
              <a:ext uri="{FF2B5EF4-FFF2-40B4-BE49-F238E27FC236}">
                <a16:creationId xmlns:a16="http://schemas.microsoft.com/office/drawing/2014/main" id="{23D5FE4F-48A7-C43A-8C94-2D280673E4C3}"/>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4FACE9AB-37F0-027D-51AF-64163AC1DBCB}"/>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BA3115B5-2178-1DEF-6DDA-312271D306AB}"/>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6913B14A-21CD-BE12-0AE2-3C3FED852F72}"/>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88689006-6672-6B6D-AC66-18582B3D8EE5}"/>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F26CB215-40FF-26FF-F9CB-1353E1887E95}"/>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BD79A7EC-AE4C-5705-B136-C8550301D5CB}"/>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222E5D13-3708-A7F8-0BBE-1B1E2E992123}"/>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62CD5E0F-F851-6EB5-B7BC-50675761867F}"/>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CA92E411-9486-4982-8D2C-BFC42E519A2C}"/>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281C1305-76FB-AEAA-8E65-DC19252E5DA7}"/>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D3EBF455-95D2-8134-9250-89A82634006B}"/>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FB7369DC-D3D6-C204-DFAE-E033D8359029}"/>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graphicFrame>
        <p:nvGraphicFramePr>
          <p:cNvPr id="17" name="Diagrama 16">
            <a:extLst>
              <a:ext uri="{FF2B5EF4-FFF2-40B4-BE49-F238E27FC236}">
                <a16:creationId xmlns:a16="http://schemas.microsoft.com/office/drawing/2014/main" id="{79749B45-8DCD-7347-F9F0-4986ED144CE1}"/>
              </a:ext>
            </a:extLst>
          </p:cNvPr>
          <p:cNvGraphicFramePr/>
          <p:nvPr>
            <p:extLst>
              <p:ext uri="{D42A27DB-BD31-4B8C-83A1-F6EECF244321}">
                <p14:modId xmlns:p14="http://schemas.microsoft.com/office/powerpoint/2010/main" val="1707996475"/>
              </p:ext>
            </p:extLst>
          </p:nvPr>
        </p:nvGraphicFramePr>
        <p:xfrm>
          <a:off x="609600" y="1438918"/>
          <a:ext cx="10312123" cy="47395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7470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3C188E9-BF05-1D76-28E7-BE2EC77113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A204405-D030-F98B-8B1B-8655E4F5BCF9}"/>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E37F8AA1-579B-FBBE-6C5C-5F5682EA531F}"/>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609D5282-39DD-2B32-98BA-05B8B72193F0}"/>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628251E9-56BE-E622-9DEE-24A6AE553D57}"/>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E84B2E27-33D8-9CE6-D556-C1BE87EE298C}"/>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C73911C-4DF5-659F-7C21-DD1FAAB50043}"/>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74AFF663-C640-4BC2-CE50-5FE3666C5EAA}"/>
              </a:ext>
            </a:extLst>
          </p:cNvPr>
          <p:cNvSpPr txBox="1">
            <a:spLocks noGrp="1"/>
          </p:cNvSpPr>
          <p:nvPr>
            <p:ph type="title"/>
          </p:nvPr>
        </p:nvSpPr>
        <p:spPr>
          <a:xfrm>
            <a:off x="365216" y="164452"/>
            <a:ext cx="4073525" cy="661720"/>
          </a:xfrm>
          <a:prstGeom prst="rect">
            <a:avLst/>
          </a:prstGeom>
        </p:spPr>
        <p:txBody>
          <a:bodyPr vert="horz" wrap="square" lIns="0" tIns="40640" rIns="0" bIns="0" rtlCol="0">
            <a:spAutoFit/>
          </a:bodyPr>
          <a:lstStyle/>
          <a:p>
            <a:pPr marL="38100">
              <a:lnSpc>
                <a:spcPct val="100000"/>
              </a:lnSpc>
              <a:spcBef>
                <a:spcPts val="320"/>
              </a:spcBef>
            </a:pPr>
            <a:r>
              <a:rPr lang="es-CO" sz="2600" b="0" dirty="0">
                <a:solidFill>
                  <a:srgbClr val="3D3838"/>
                </a:solidFill>
                <a:latin typeface="Arial MT"/>
                <a:cs typeface="Arial MT"/>
              </a:rPr>
              <a:t>Data </a:t>
            </a:r>
            <a:r>
              <a:rPr lang="es-CO" sz="2600" b="0" dirty="0" err="1">
                <a:solidFill>
                  <a:srgbClr val="3D3838"/>
                </a:solidFill>
                <a:latin typeface="Arial MT"/>
                <a:cs typeface="Arial MT"/>
              </a:rPr>
              <a:t>Lakehouse</a:t>
            </a:r>
            <a:endParaRPr sz="1350" baseline="86419" dirty="0">
              <a:latin typeface="Arial MT"/>
              <a:cs typeface="Arial MT"/>
            </a:endParaRPr>
          </a:p>
          <a:p>
            <a:pPr marL="38100">
              <a:lnSpc>
                <a:spcPct val="100000"/>
              </a:lnSpc>
              <a:spcBef>
                <a:spcPts val="130"/>
              </a:spcBef>
            </a:pPr>
            <a:r>
              <a:rPr lang="es-CO" sz="1350" b="0" baseline="86419" dirty="0" err="1">
                <a:solidFill>
                  <a:srgbClr val="FF4100"/>
                </a:solidFill>
                <a:latin typeface="Arial MT"/>
                <a:cs typeface="Arial MT"/>
              </a:rPr>
              <a:t>Summary</a:t>
            </a:r>
            <a:endParaRPr lang="es-CO" sz="1600" b="0" dirty="0">
              <a:solidFill>
                <a:srgbClr val="FF4100"/>
              </a:solidFill>
              <a:latin typeface="Arial MT"/>
              <a:cs typeface="Arial MT"/>
            </a:endParaRPr>
          </a:p>
        </p:txBody>
      </p:sp>
      <p:sp>
        <p:nvSpPr>
          <p:cNvPr id="83" name="object 83">
            <a:extLst>
              <a:ext uri="{FF2B5EF4-FFF2-40B4-BE49-F238E27FC236}">
                <a16:creationId xmlns:a16="http://schemas.microsoft.com/office/drawing/2014/main" id="{3DFCF1E7-EABB-96C7-D534-A6E8D4E134C4}"/>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E50D9DAF-04C0-16E2-E2FE-6D149170373B}"/>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21</a:t>
            </a:fld>
            <a:endParaRPr spc="-25" dirty="0"/>
          </a:p>
        </p:txBody>
      </p:sp>
      <p:graphicFrame>
        <p:nvGraphicFramePr>
          <p:cNvPr id="8" name="Tabla 7">
            <a:extLst>
              <a:ext uri="{FF2B5EF4-FFF2-40B4-BE49-F238E27FC236}">
                <a16:creationId xmlns:a16="http://schemas.microsoft.com/office/drawing/2014/main" id="{4BFD34CC-7AD4-3E4A-4537-4B3F8B09CC30}"/>
              </a:ext>
            </a:extLst>
          </p:cNvPr>
          <p:cNvGraphicFramePr>
            <a:graphicFrameLocks noGrp="1"/>
          </p:cNvGraphicFramePr>
          <p:nvPr>
            <p:extLst>
              <p:ext uri="{D42A27DB-BD31-4B8C-83A1-F6EECF244321}">
                <p14:modId xmlns:p14="http://schemas.microsoft.com/office/powerpoint/2010/main" val="1486407887"/>
              </p:ext>
            </p:extLst>
          </p:nvPr>
        </p:nvGraphicFramePr>
        <p:xfrm>
          <a:off x="5486400" y="2057400"/>
          <a:ext cx="6096000" cy="2928448"/>
        </p:xfrm>
        <a:graphic>
          <a:graphicData uri="http://schemas.openxmlformats.org/drawingml/2006/table">
            <a:tbl>
              <a:tblPr firstRow="1" firstCol="1">
                <a:tableStyleId>{2A488322-F2BA-4B5B-9748-0D474271808F}</a:tableStyleId>
              </a:tblPr>
              <a:tblGrid>
                <a:gridCol w="1965430">
                  <a:extLst>
                    <a:ext uri="{9D8B030D-6E8A-4147-A177-3AD203B41FA5}">
                      <a16:colId xmlns:a16="http://schemas.microsoft.com/office/drawing/2014/main" val="3917074380"/>
                    </a:ext>
                  </a:extLst>
                </a:gridCol>
                <a:gridCol w="4130570">
                  <a:extLst>
                    <a:ext uri="{9D8B030D-6E8A-4147-A177-3AD203B41FA5}">
                      <a16:colId xmlns:a16="http://schemas.microsoft.com/office/drawing/2014/main" val="3669567152"/>
                    </a:ext>
                  </a:extLst>
                </a:gridCol>
              </a:tblGrid>
              <a:tr h="122070">
                <a:tc>
                  <a:txBody>
                    <a:bodyPr/>
                    <a:lstStyle/>
                    <a:p>
                      <a:pPr>
                        <a:buNone/>
                      </a:pPr>
                      <a:r>
                        <a:rPr lang="es-CO" sz="900">
                          <a:latin typeface="Arial" panose="020B0604020202020204" pitchFamily="34" charset="0"/>
                          <a:cs typeface="Arial" panose="020B0604020202020204" pitchFamily="34" charset="0"/>
                        </a:rPr>
                        <a:t>Tema del challenge</a:t>
                      </a:r>
                    </a:p>
                  </a:txBody>
                  <a:tcPr anchor="ctr"/>
                </a:tc>
                <a:tc>
                  <a:txBody>
                    <a:bodyPr/>
                    <a:lstStyle/>
                    <a:p>
                      <a:pPr>
                        <a:buNone/>
                      </a:pPr>
                      <a:r>
                        <a:rPr lang="es-ES" sz="900">
                          <a:latin typeface="Arial" panose="020B0604020202020204" pitchFamily="34" charset="0"/>
                          <a:cs typeface="Arial" panose="020B0604020202020204" pitchFamily="34" charset="0"/>
                        </a:rPr>
                        <a:t>Cómo aporta Hudi en ABCD</a:t>
                      </a:r>
                    </a:p>
                  </a:txBody>
                  <a:tcPr anchor="ctr"/>
                </a:tc>
                <a:extLst>
                  <a:ext uri="{0D108BD9-81ED-4DB2-BD59-A6C34878D82A}">
                    <a16:rowId xmlns:a16="http://schemas.microsoft.com/office/drawing/2014/main" val="2749307247"/>
                  </a:ext>
                </a:extLst>
              </a:tr>
              <a:tr h="671387">
                <a:tc>
                  <a:txBody>
                    <a:bodyPr/>
                    <a:lstStyle/>
                    <a:p>
                      <a:pPr>
                        <a:buNone/>
                      </a:pPr>
                      <a:r>
                        <a:rPr lang="es-ES" sz="900" b="1" dirty="0">
                          <a:latin typeface="Arial" panose="020B0604020202020204" pitchFamily="34" charset="0"/>
                          <a:cs typeface="Arial" panose="020B0604020202020204" pitchFamily="34" charset="0"/>
                        </a:rPr>
                        <a:t>+100.000 interacciones/día y crecimiento</a:t>
                      </a:r>
                      <a:endParaRPr lang="es-ES" sz="900" dirty="0">
                        <a:latin typeface="Arial" panose="020B0604020202020204" pitchFamily="34" charset="0"/>
                        <a:cs typeface="Arial" panose="020B0604020202020204" pitchFamily="34" charset="0"/>
                      </a:endParaRPr>
                    </a:p>
                  </a:txBody>
                  <a:tcPr anchor="ctr"/>
                </a:tc>
                <a:tc>
                  <a:txBody>
                    <a:bodyPr/>
                    <a:lstStyle/>
                    <a:p>
                      <a:pPr>
                        <a:buNone/>
                      </a:pPr>
                      <a:r>
                        <a:rPr lang="es-ES" sz="900" dirty="0" err="1">
                          <a:latin typeface="Arial" panose="020B0604020202020204" pitchFamily="34" charset="0"/>
                          <a:cs typeface="Arial" panose="020B0604020202020204" pitchFamily="34" charset="0"/>
                        </a:rPr>
                        <a:t>Hudi</a:t>
                      </a:r>
                      <a:r>
                        <a:rPr lang="es-ES" sz="900" dirty="0">
                          <a:latin typeface="Arial" panose="020B0604020202020204" pitchFamily="34" charset="0"/>
                          <a:cs typeface="Arial" panose="020B0604020202020204" pitchFamily="34" charset="0"/>
                        </a:rPr>
                        <a:t> evita tener millones de archivos pequeños en S3 y mantiene un timeline de </a:t>
                      </a:r>
                      <a:r>
                        <a:rPr lang="es-ES" sz="900" dirty="0" err="1">
                          <a:latin typeface="Arial" panose="020B0604020202020204" pitchFamily="34" charset="0"/>
                          <a:cs typeface="Arial" panose="020B0604020202020204" pitchFamily="34" charset="0"/>
                        </a:rPr>
                        <a:t>commits</a:t>
                      </a:r>
                      <a:r>
                        <a:rPr lang="es-ES" sz="900" dirty="0">
                          <a:latin typeface="Arial" panose="020B0604020202020204" pitchFamily="34" charset="0"/>
                          <a:cs typeface="Arial" panose="020B0604020202020204" pitchFamily="34" charset="0"/>
                        </a:rPr>
                        <a:t> que registra cada </a:t>
                      </a:r>
                      <a:r>
                        <a:rPr lang="es-ES" sz="900" dirty="0" err="1">
                          <a:latin typeface="Arial" panose="020B0604020202020204" pitchFamily="34" charset="0"/>
                          <a:cs typeface="Arial" panose="020B0604020202020204" pitchFamily="34" charset="0"/>
                        </a:rPr>
                        <a:t>batch</a:t>
                      </a:r>
                      <a:r>
                        <a:rPr lang="es-ES" sz="900" dirty="0">
                          <a:latin typeface="Arial" panose="020B0604020202020204" pitchFamily="34" charset="0"/>
                          <a:cs typeface="Arial" panose="020B0604020202020204" pitchFamily="34" charset="0"/>
                        </a:rPr>
                        <a:t> o </a:t>
                      </a:r>
                      <a:r>
                        <a:rPr lang="es-ES" sz="900" dirty="0" err="1">
                          <a:latin typeface="Arial" panose="020B0604020202020204" pitchFamily="34" charset="0"/>
                          <a:cs typeface="Arial" panose="020B0604020202020204" pitchFamily="34" charset="0"/>
                        </a:rPr>
                        <a:t>micro-batch</a:t>
                      </a:r>
                      <a:r>
                        <a:rPr lang="es-ES" sz="900" dirty="0">
                          <a:latin typeface="Arial" panose="020B0604020202020204" pitchFamily="34" charset="0"/>
                          <a:cs typeface="Arial" panose="020B0604020202020204" pitchFamily="34" charset="0"/>
                        </a:rPr>
                        <a:t>. </a:t>
                      </a:r>
                    </a:p>
                  </a:txBody>
                  <a:tcPr anchor="ctr"/>
                </a:tc>
                <a:extLst>
                  <a:ext uri="{0D108BD9-81ED-4DB2-BD59-A6C34878D82A}">
                    <a16:rowId xmlns:a16="http://schemas.microsoft.com/office/drawing/2014/main" val="1854769501"/>
                  </a:ext>
                </a:extLst>
              </a:tr>
              <a:tr h="671387">
                <a:tc>
                  <a:txBody>
                    <a:bodyPr/>
                    <a:lstStyle/>
                    <a:p>
                      <a:pPr>
                        <a:buNone/>
                      </a:pPr>
                      <a:r>
                        <a:rPr lang="es-ES" sz="900" b="1" dirty="0">
                          <a:latin typeface="Arial" panose="020B0604020202020204" pitchFamily="34" charset="0"/>
                          <a:cs typeface="Arial" panose="020B0604020202020204" pitchFamily="34" charset="0"/>
                        </a:rPr>
                        <a:t>Reprocesos cuando cambia el modelo de IA</a:t>
                      </a:r>
                      <a:endParaRPr lang="es-ES" sz="900" dirty="0">
                        <a:latin typeface="Arial" panose="020B0604020202020204" pitchFamily="34" charset="0"/>
                        <a:cs typeface="Arial" panose="020B0604020202020204" pitchFamily="34" charset="0"/>
                      </a:endParaRPr>
                    </a:p>
                  </a:txBody>
                  <a:tcPr anchor="ctr"/>
                </a:tc>
                <a:tc>
                  <a:txBody>
                    <a:bodyPr/>
                    <a:lstStyle/>
                    <a:p>
                      <a:pPr>
                        <a:buNone/>
                      </a:pPr>
                      <a:r>
                        <a:rPr lang="es-ES" sz="900" dirty="0">
                          <a:latin typeface="Arial" panose="020B0604020202020204" pitchFamily="34" charset="0"/>
                          <a:cs typeface="Arial" panose="020B0604020202020204" pitchFamily="34" charset="0"/>
                        </a:rPr>
                        <a:t>Cuando se cambia el </a:t>
                      </a:r>
                      <a:r>
                        <a:rPr lang="es-ES" sz="900" dirty="0" err="1">
                          <a:latin typeface="Arial" panose="020B0604020202020204" pitchFamily="34" charset="0"/>
                          <a:cs typeface="Arial" panose="020B0604020202020204" pitchFamily="34" charset="0"/>
                        </a:rPr>
                        <a:t>prompt</a:t>
                      </a:r>
                      <a:r>
                        <a:rPr lang="es-ES" sz="900" dirty="0">
                          <a:latin typeface="Arial" panose="020B0604020202020204" pitchFamily="34" charset="0"/>
                          <a:cs typeface="Arial" panose="020B0604020202020204" pitchFamily="34" charset="0"/>
                        </a:rPr>
                        <a:t> o el modelo de Gen AI, </a:t>
                      </a:r>
                      <a:r>
                        <a:rPr lang="es-ES" sz="900" dirty="0" err="1">
                          <a:latin typeface="Arial" panose="020B0604020202020204" pitchFamily="34" charset="0"/>
                          <a:cs typeface="Arial" panose="020B0604020202020204" pitchFamily="34" charset="0"/>
                        </a:rPr>
                        <a:t>Hudi</a:t>
                      </a:r>
                      <a:r>
                        <a:rPr lang="es-ES" sz="900" dirty="0">
                          <a:latin typeface="Arial" panose="020B0604020202020204" pitchFamily="34" charset="0"/>
                          <a:cs typeface="Arial" panose="020B0604020202020204" pitchFamily="34" charset="0"/>
                        </a:rPr>
                        <a:t> </a:t>
                      </a:r>
                      <a:r>
                        <a:rPr lang="es-ES" sz="900" dirty="0" err="1">
                          <a:latin typeface="Arial" panose="020B0604020202020204" pitchFamily="34" charset="0"/>
                          <a:cs typeface="Arial" panose="020B0604020202020204" pitchFamily="34" charset="0"/>
                        </a:rPr>
                        <a:t>permite:Leer</a:t>
                      </a:r>
                      <a:r>
                        <a:rPr lang="es-ES" sz="900" dirty="0">
                          <a:latin typeface="Arial" panose="020B0604020202020204" pitchFamily="34" charset="0"/>
                          <a:cs typeface="Arial" panose="020B0604020202020204" pitchFamily="34" charset="0"/>
                        </a:rPr>
                        <a:t> incrementalmente las interacciones que no se enriquecieron o que tienen una versión vieja. Escribir nuevas versiones manteniendo historiales, si lo deseas. Auditar qué </a:t>
                      </a:r>
                      <a:r>
                        <a:rPr lang="es-ES" sz="900" dirty="0" err="1">
                          <a:latin typeface="Arial" panose="020B0604020202020204" pitchFamily="34" charset="0"/>
                          <a:cs typeface="Arial" panose="020B0604020202020204" pitchFamily="34" charset="0"/>
                        </a:rPr>
                        <a:t>commit</a:t>
                      </a:r>
                      <a:r>
                        <a:rPr lang="es-ES" sz="900" dirty="0">
                          <a:latin typeface="Arial" panose="020B0604020202020204" pitchFamily="34" charset="0"/>
                          <a:cs typeface="Arial" panose="020B0604020202020204" pitchFamily="34" charset="0"/>
                        </a:rPr>
                        <a:t> corresponde a qué versión del modelo.</a:t>
                      </a:r>
                    </a:p>
                  </a:txBody>
                  <a:tcPr anchor="ctr"/>
                </a:tc>
                <a:extLst>
                  <a:ext uri="{0D108BD9-81ED-4DB2-BD59-A6C34878D82A}">
                    <a16:rowId xmlns:a16="http://schemas.microsoft.com/office/drawing/2014/main" val="745765085"/>
                  </a:ext>
                </a:extLst>
              </a:tr>
              <a:tr h="579834">
                <a:tc>
                  <a:txBody>
                    <a:bodyPr/>
                    <a:lstStyle/>
                    <a:p>
                      <a:pPr>
                        <a:buNone/>
                      </a:pPr>
                      <a:r>
                        <a:rPr lang="es-ES" sz="900" b="1" dirty="0">
                          <a:latin typeface="Arial" panose="020B0604020202020204" pitchFamily="34" charset="0"/>
                          <a:cs typeface="Arial" panose="020B0604020202020204" pitchFamily="34" charset="0"/>
                        </a:rPr>
                        <a:t>Soporte a PII y cumplimiento</a:t>
                      </a:r>
                      <a:endParaRPr lang="es-ES" sz="900" dirty="0">
                        <a:latin typeface="Arial" panose="020B0604020202020204" pitchFamily="34" charset="0"/>
                        <a:cs typeface="Arial" panose="020B0604020202020204" pitchFamily="34" charset="0"/>
                      </a:endParaRPr>
                    </a:p>
                  </a:txBody>
                  <a:tcPr anchor="ctr"/>
                </a:tc>
                <a:tc>
                  <a:txBody>
                    <a:bodyPr/>
                    <a:lstStyle/>
                    <a:p>
                      <a:pPr>
                        <a:buNone/>
                      </a:pPr>
                      <a:r>
                        <a:rPr lang="es-ES" sz="900" dirty="0">
                          <a:latin typeface="Arial" panose="020B0604020202020204" pitchFamily="34" charset="0"/>
                          <a:cs typeface="Arial" panose="020B0604020202020204" pitchFamily="34" charset="0"/>
                        </a:rPr>
                        <a:t>Cada </a:t>
                      </a:r>
                      <a:r>
                        <a:rPr lang="es-ES" sz="900" dirty="0" err="1">
                          <a:latin typeface="Arial" panose="020B0604020202020204" pitchFamily="34" charset="0"/>
                          <a:cs typeface="Arial" panose="020B0604020202020204" pitchFamily="34" charset="0"/>
                        </a:rPr>
                        <a:t>commit</a:t>
                      </a:r>
                      <a:r>
                        <a:rPr lang="es-ES" sz="900" dirty="0">
                          <a:latin typeface="Arial" panose="020B0604020202020204" pitchFamily="34" charset="0"/>
                          <a:cs typeface="Arial" panose="020B0604020202020204" pitchFamily="34" charset="0"/>
                        </a:rPr>
                        <a:t> de </a:t>
                      </a:r>
                      <a:r>
                        <a:rPr lang="es-ES" sz="900" dirty="0" err="1">
                          <a:latin typeface="Arial" panose="020B0604020202020204" pitchFamily="34" charset="0"/>
                          <a:cs typeface="Arial" panose="020B0604020202020204" pitchFamily="34" charset="0"/>
                        </a:rPr>
                        <a:t>Hudi</a:t>
                      </a:r>
                      <a:r>
                        <a:rPr lang="es-ES" sz="900" dirty="0">
                          <a:latin typeface="Arial" panose="020B0604020202020204" pitchFamily="34" charset="0"/>
                          <a:cs typeface="Arial" panose="020B0604020202020204" pitchFamily="34" charset="0"/>
                        </a:rPr>
                        <a:t> tiene metadatos de quién escribió, cuándo, desde qué </a:t>
                      </a:r>
                      <a:r>
                        <a:rPr lang="es-ES" sz="900" dirty="0" err="1">
                          <a:latin typeface="Arial" panose="020B0604020202020204" pitchFamily="34" charset="0"/>
                          <a:cs typeface="Arial" panose="020B0604020202020204" pitchFamily="34" charset="0"/>
                        </a:rPr>
                        <a:t>job</a:t>
                      </a:r>
                      <a:r>
                        <a:rPr lang="es-ES" sz="900" dirty="0">
                          <a:latin typeface="Arial" panose="020B0604020202020204" pitchFamily="34" charset="0"/>
                          <a:cs typeface="Arial" panose="020B0604020202020204" pitchFamily="34" charset="0"/>
                        </a:rPr>
                        <a:t>. Si los cruzas con los logs de </a:t>
                      </a:r>
                      <a:r>
                        <a:rPr lang="es-ES" sz="900" dirty="0" err="1">
                          <a:latin typeface="Arial" panose="020B0604020202020204" pitchFamily="34" charset="0"/>
                          <a:cs typeface="Arial" panose="020B0604020202020204" pitchFamily="34" charset="0"/>
                        </a:rPr>
                        <a:t>CloudWatch</a:t>
                      </a:r>
                      <a:r>
                        <a:rPr lang="es-ES" sz="900" dirty="0">
                          <a:latin typeface="Arial" panose="020B0604020202020204" pitchFamily="34" charset="0"/>
                          <a:cs typeface="Arial" panose="020B0604020202020204" pitchFamily="34" charset="0"/>
                        </a:rPr>
                        <a:t> (Lambda, </a:t>
                      </a:r>
                      <a:r>
                        <a:rPr lang="es-ES" sz="900" dirty="0" err="1">
                          <a:latin typeface="Arial" panose="020B0604020202020204" pitchFamily="34" charset="0"/>
                          <a:cs typeface="Arial" panose="020B0604020202020204" pitchFamily="34" charset="0"/>
                        </a:rPr>
                        <a:t>Glue</a:t>
                      </a:r>
                      <a:r>
                        <a:rPr lang="es-ES" sz="900" dirty="0">
                          <a:latin typeface="Arial" panose="020B0604020202020204" pitchFamily="34" charset="0"/>
                          <a:cs typeface="Arial" panose="020B0604020202020204" pitchFamily="34" charset="0"/>
                        </a:rPr>
                        <a:t>), tienes una trazabilidad clara</a:t>
                      </a:r>
                    </a:p>
                  </a:txBody>
                  <a:tcPr anchor="ctr"/>
                </a:tc>
                <a:extLst>
                  <a:ext uri="{0D108BD9-81ED-4DB2-BD59-A6C34878D82A}">
                    <a16:rowId xmlns:a16="http://schemas.microsoft.com/office/drawing/2014/main" val="3168385919"/>
                  </a:ext>
                </a:extLst>
              </a:tr>
              <a:tr h="671387">
                <a:tc>
                  <a:txBody>
                    <a:bodyPr/>
                    <a:lstStyle/>
                    <a:p>
                      <a:pPr>
                        <a:buNone/>
                      </a:pPr>
                      <a:r>
                        <a:rPr lang="es-ES" sz="900" b="1" dirty="0">
                          <a:latin typeface="Arial" panose="020B0604020202020204" pitchFamily="34" charset="0"/>
                          <a:cs typeface="Arial" panose="020B0604020202020204" pitchFamily="34" charset="0"/>
                        </a:rPr>
                        <a:t>Soporte a PII y cumplimiento</a:t>
                      </a:r>
                      <a:endParaRPr lang="es-ES" sz="900" dirty="0">
                        <a:latin typeface="Arial" panose="020B0604020202020204" pitchFamily="34" charset="0"/>
                        <a:cs typeface="Arial" panose="020B0604020202020204" pitchFamily="34" charset="0"/>
                      </a:endParaRPr>
                    </a:p>
                  </a:txBody>
                  <a:tcPr anchor="ctr"/>
                </a:tc>
                <a:tc>
                  <a:txBody>
                    <a:bodyPr/>
                    <a:lstStyle/>
                    <a:p>
                      <a:pPr>
                        <a:buNone/>
                      </a:pPr>
                      <a:r>
                        <a:rPr lang="es-ES" sz="900" dirty="0">
                          <a:latin typeface="Arial" panose="020B0604020202020204" pitchFamily="34" charset="0"/>
                          <a:cs typeface="Arial" panose="020B0604020202020204" pitchFamily="34" charset="0"/>
                        </a:rPr>
                        <a:t>Si necesitas borrar o anonimizar datos de un cliente puedes hacer </a:t>
                      </a:r>
                      <a:r>
                        <a:rPr lang="es-ES" sz="900" dirty="0" err="1">
                          <a:latin typeface="Arial" panose="020B0604020202020204" pitchFamily="34" charset="0"/>
                          <a:cs typeface="Arial" panose="020B0604020202020204" pitchFamily="34" charset="0"/>
                        </a:rPr>
                        <a:t>updates</a:t>
                      </a:r>
                      <a:r>
                        <a:rPr lang="es-ES" sz="900" dirty="0">
                          <a:latin typeface="Arial" panose="020B0604020202020204" pitchFamily="34" charset="0"/>
                          <a:cs typeface="Arial" panose="020B0604020202020204" pitchFamily="34" charset="0"/>
                        </a:rPr>
                        <a:t>/</a:t>
                      </a:r>
                      <a:r>
                        <a:rPr lang="es-ES" sz="900" dirty="0" err="1">
                          <a:latin typeface="Arial" panose="020B0604020202020204" pitchFamily="34" charset="0"/>
                          <a:cs typeface="Arial" panose="020B0604020202020204" pitchFamily="34" charset="0"/>
                        </a:rPr>
                        <a:t>deletes</a:t>
                      </a:r>
                      <a:r>
                        <a:rPr lang="es-ES" sz="900" dirty="0">
                          <a:latin typeface="Arial" panose="020B0604020202020204" pitchFamily="34" charset="0"/>
                          <a:cs typeface="Arial" panose="020B0604020202020204" pitchFamily="34" charset="0"/>
                        </a:rPr>
                        <a:t> a nivel de fila en </a:t>
                      </a:r>
                      <a:r>
                        <a:rPr lang="es-ES" sz="900" dirty="0" err="1">
                          <a:latin typeface="Arial" panose="020B0604020202020204" pitchFamily="34" charset="0"/>
                          <a:cs typeface="Arial" panose="020B0604020202020204" pitchFamily="34" charset="0"/>
                        </a:rPr>
                        <a:t>Hudi</a:t>
                      </a:r>
                      <a:r>
                        <a:rPr lang="es-ES" sz="900" dirty="0">
                          <a:latin typeface="Arial" panose="020B0604020202020204" pitchFamily="34" charset="0"/>
                          <a:cs typeface="Arial" panose="020B0604020202020204" pitchFamily="34" charset="0"/>
                        </a:rPr>
                        <a:t> y luego compactar. Gracias al timeline, puedes demostrar cuándo se aplicó el borrado o la </a:t>
                      </a:r>
                      <a:r>
                        <a:rPr lang="es-ES" sz="900" dirty="0" err="1">
                          <a:latin typeface="Arial" panose="020B0604020202020204" pitchFamily="34" charset="0"/>
                          <a:cs typeface="Arial" panose="020B0604020202020204" pitchFamily="34" charset="0"/>
                        </a:rPr>
                        <a:t>anonimización</a:t>
                      </a:r>
                      <a:r>
                        <a:rPr lang="es-ES" sz="900" dirty="0">
                          <a:latin typeface="Arial" panose="020B0604020202020204" pitchFamily="34" charset="0"/>
                          <a:cs typeface="Arial" panose="020B0604020202020204" pitchFamily="34" charset="0"/>
                        </a:rPr>
                        <a:t>. Esto se complementa con Lake </a:t>
                      </a:r>
                      <a:r>
                        <a:rPr lang="es-ES" sz="900" dirty="0" err="1">
                          <a:latin typeface="Arial" panose="020B0604020202020204" pitchFamily="34" charset="0"/>
                          <a:cs typeface="Arial" panose="020B0604020202020204" pitchFamily="34" charset="0"/>
                        </a:rPr>
                        <a:t>Formation</a:t>
                      </a:r>
                      <a:r>
                        <a:rPr lang="es-ES" sz="900" dirty="0">
                          <a:latin typeface="Arial" panose="020B0604020202020204" pitchFamily="34" charset="0"/>
                          <a:cs typeface="Arial" panose="020B0604020202020204" pitchFamily="34" charset="0"/>
                        </a:rPr>
                        <a:t>, que sigue controlando quién puede consultar Raw/</a:t>
                      </a:r>
                      <a:r>
                        <a:rPr lang="es-ES" sz="900" dirty="0" err="1">
                          <a:latin typeface="Arial" panose="020B0604020202020204" pitchFamily="34" charset="0"/>
                          <a:cs typeface="Arial" panose="020B0604020202020204" pitchFamily="34" charset="0"/>
                        </a:rPr>
                        <a:t>Curated</a:t>
                      </a:r>
                      <a:r>
                        <a:rPr lang="es-ES" sz="900"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2218536418"/>
                  </a:ext>
                </a:extLst>
              </a:tr>
            </a:tbl>
          </a:graphicData>
        </a:graphic>
      </p:graphicFrame>
      <p:pic>
        <p:nvPicPr>
          <p:cNvPr id="30" name="Imagen 29">
            <a:extLst>
              <a:ext uri="{FF2B5EF4-FFF2-40B4-BE49-F238E27FC236}">
                <a16:creationId xmlns:a16="http://schemas.microsoft.com/office/drawing/2014/main" id="{81EE5D00-BB92-0626-3F49-7EDCF1957481}"/>
              </a:ext>
            </a:extLst>
          </p:cNvPr>
          <p:cNvPicPr>
            <a:picLocks noChangeAspect="1"/>
          </p:cNvPicPr>
          <p:nvPr/>
        </p:nvPicPr>
        <p:blipFill>
          <a:blip r:embed="rId2"/>
          <a:stretch>
            <a:fillRect/>
          </a:stretch>
        </p:blipFill>
        <p:spPr>
          <a:xfrm>
            <a:off x="457200" y="2164203"/>
            <a:ext cx="4764282" cy="2714842"/>
          </a:xfrm>
          <a:prstGeom prst="rect">
            <a:avLst/>
          </a:prstGeom>
        </p:spPr>
      </p:pic>
    </p:spTree>
    <p:extLst>
      <p:ext uri="{BB962C8B-B14F-4D97-AF65-F5344CB8AC3E}">
        <p14:creationId xmlns:p14="http://schemas.microsoft.com/office/powerpoint/2010/main" val="47974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D487896-E582-D604-C14E-AC7F21909C5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8B075A3-5EB5-F431-3581-5552CA178CAD}"/>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5376CB16-8B37-2295-1B4B-418CB9A1E8CC}"/>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1663E7AC-43B4-6641-9AF9-C0C579564137}"/>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911977F4-EF8D-0F5E-AB50-484A2ACCBBE4}"/>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B4F6C698-BF27-5EB5-8A6F-33F0CDAEAFEA}"/>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03BE2320-CF77-E9BB-C392-DE1B3D54DF75}"/>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9486E1CA-D38E-C099-F466-09DD17CE12A2}"/>
              </a:ext>
            </a:extLst>
          </p:cNvPr>
          <p:cNvSpPr txBox="1">
            <a:spLocks noGrp="1"/>
          </p:cNvSpPr>
          <p:nvPr>
            <p:ph type="title"/>
          </p:nvPr>
        </p:nvSpPr>
        <p:spPr>
          <a:xfrm>
            <a:off x="365216" y="164452"/>
            <a:ext cx="4073525" cy="661720"/>
          </a:xfrm>
          <a:prstGeom prst="rect">
            <a:avLst/>
          </a:prstGeom>
        </p:spPr>
        <p:txBody>
          <a:bodyPr vert="horz" wrap="square" lIns="0" tIns="40640" rIns="0" bIns="0" rtlCol="0">
            <a:spAutoFit/>
          </a:bodyPr>
          <a:lstStyle/>
          <a:p>
            <a:pPr marL="38100">
              <a:lnSpc>
                <a:spcPct val="100000"/>
              </a:lnSpc>
              <a:spcBef>
                <a:spcPts val="320"/>
              </a:spcBef>
            </a:pPr>
            <a:r>
              <a:rPr lang="es-CO" sz="2600" b="0" dirty="0">
                <a:solidFill>
                  <a:srgbClr val="3D3838"/>
                </a:solidFill>
                <a:latin typeface="Arial MT"/>
                <a:cs typeface="Arial MT"/>
              </a:rPr>
              <a:t>Next </a:t>
            </a:r>
            <a:r>
              <a:rPr lang="es-CO" sz="2600" b="0" dirty="0" err="1">
                <a:solidFill>
                  <a:srgbClr val="3D3838"/>
                </a:solidFill>
                <a:latin typeface="Arial MT"/>
                <a:cs typeface="Arial MT"/>
              </a:rPr>
              <a:t>Steps</a:t>
            </a:r>
            <a:endParaRPr sz="1350" baseline="86419" dirty="0">
              <a:latin typeface="Arial MT"/>
              <a:cs typeface="Arial MT"/>
            </a:endParaRPr>
          </a:p>
          <a:p>
            <a:pPr marL="38100">
              <a:lnSpc>
                <a:spcPct val="100000"/>
              </a:lnSpc>
              <a:spcBef>
                <a:spcPts val="130"/>
              </a:spcBef>
            </a:pPr>
            <a:r>
              <a:rPr lang="es-CO" sz="1350" b="0" baseline="86419" dirty="0" err="1">
                <a:solidFill>
                  <a:srgbClr val="FF4100"/>
                </a:solidFill>
                <a:latin typeface="Arial MT"/>
                <a:cs typeface="Arial MT"/>
              </a:rPr>
              <a:t>Summary</a:t>
            </a:r>
            <a:endParaRPr lang="es-CO" sz="1600" b="0" dirty="0">
              <a:solidFill>
                <a:srgbClr val="FF4100"/>
              </a:solidFill>
              <a:latin typeface="Arial MT"/>
              <a:cs typeface="Arial MT"/>
            </a:endParaRPr>
          </a:p>
        </p:txBody>
      </p:sp>
      <p:sp>
        <p:nvSpPr>
          <p:cNvPr id="83" name="object 83">
            <a:extLst>
              <a:ext uri="{FF2B5EF4-FFF2-40B4-BE49-F238E27FC236}">
                <a16:creationId xmlns:a16="http://schemas.microsoft.com/office/drawing/2014/main" id="{323C9EA4-CB2A-0D5F-9DAF-0D8C3ABC0241}"/>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B11E7BC5-D65A-D026-998E-3F93BC735C07}"/>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22</a:t>
            </a:fld>
            <a:endParaRPr spc="-25" dirty="0"/>
          </a:p>
        </p:txBody>
      </p:sp>
      <p:graphicFrame>
        <p:nvGraphicFramePr>
          <p:cNvPr id="7" name="Tabla 6">
            <a:extLst>
              <a:ext uri="{FF2B5EF4-FFF2-40B4-BE49-F238E27FC236}">
                <a16:creationId xmlns:a16="http://schemas.microsoft.com/office/drawing/2014/main" id="{5BFCAADB-692A-2656-2B4D-3B8D4FEF3C0E}"/>
              </a:ext>
            </a:extLst>
          </p:cNvPr>
          <p:cNvGraphicFramePr>
            <a:graphicFrameLocks noGrp="1"/>
          </p:cNvGraphicFramePr>
          <p:nvPr>
            <p:extLst>
              <p:ext uri="{D42A27DB-BD31-4B8C-83A1-F6EECF244321}">
                <p14:modId xmlns:p14="http://schemas.microsoft.com/office/powerpoint/2010/main" val="3354440769"/>
              </p:ext>
            </p:extLst>
          </p:nvPr>
        </p:nvGraphicFramePr>
        <p:xfrm>
          <a:off x="1905000" y="1345123"/>
          <a:ext cx="8001000" cy="4723920"/>
        </p:xfrm>
        <a:graphic>
          <a:graphicData uri="http://schemas.openxmlformats.org/drawingml/2006/table">
            <a:tbl>
              <a:tblPr firstRow="1" firstCol="1">
                <a:tableStyleId>{2A488322-F2BA-4B5B-9748-0D474271808F}</a:tableStyleId>
              </a:tblPr>
              <a:tblGrid>
                <a:gridCol w="2667000">
                  <a:extLst>
                    <a:ext uri="{9D8B030D-6E8A-4147-A177-3AD203B41FA5}">
                      <a16:colId xmlns:a16="http://schemas.microsoft.com/office/drawing/2014/main" val="168644352"/>
                    </a:ext>
                  </a:extLst>
                </a:gridCol>
                <a:gridCol w="2667000">
                  <a:extLst>
                    <a:ext uri="{9D8B030D-6E8A-4147-A177-3AD203B41FA5}">
                      <a16:colId xmlns:a16="http://schemas.microsoft.com/office/drawing/2014/main" val="3670459360"/>
                    </a:ext>
                  </a:extLst>
                </a:gridCol>
                <a:gridCol w="2667000">
                  <a:extLst>
                    <a:ext uri="{9D8B030D-6E8A-4147-A177-3AD203B41FA5}">
                      <a16:colId xmlns:a16="http://schemas.microsoft.com/office/drawing/2014/main" val="3315563925"/>
                    </a:ext>
                  </a:extLst>
                </a:gridCol>
              </a:tblGrid>
              <a:tr h="346943">
                <a:tc>
                  <a:txBody>
                    <a:bodyPr/>
                    <a:lstStyle/>
                    <a:p>
                      <a:pPr>
                        <a:buNone/>
                      </a:pPr>
                      <a:r>
                        <a:rPr lang="es-CO" sz="1000" dirty="0" err="1"/>
                        <a:t>Area</a:t>
                      </a:r>
                      <a:endParaRPr lang="es-CO" sz="1000" dirty="0"/>
                    </a:p>
                  </a:txBody>
                  <a:tcPr marL="43352" marR="43352" marT="21676" marB="21676" anchor="ctr"/>
                </a:tc>
                <a:tc>
                  <a:txBody>
                    <a:bodyPr/>
                    <a:lstStyle/>
                    <a:p>
                      <a:pPr>
                        <a:buNone/>
                      </a:pPr>
                      <a:r>
                        <a:rPr lang="en-US" sz="1000"/>
                        <a:t>What the architecture assumes is solved</a:t>
                      </a:r>
                    </a:p>
                  </a:txBody>
                  <a:tcPr marL="43352" marR="43352" marT="21676" marB="21676" anchor="ctr"/>
                </a:tc>
                <a:tc>
                  <a:txBody>
                    <a:bodyPr/>
                    <a:lstStyle/>
                    <a:p>
                      <a:pPr>
                        <a:buNone/>
                      </a:pPr>
                      <a:r>
                        <a:rPr lang="en-US" sz="1000"/>
                        <a:t>The question that’s still open</a:t>
                      </a:r>
                    </a:p>
                  </a:txBody>
                  <a:tcPr marL="43352" marR="43352" marT="21676" marB="21676" anchor="ctr"/>
                </a:tc>
                <a:extLst>
                  <a:ext uri="{0D108BD9-81ED-4DB2-BD59-A6C34878D82A}">
                    <a16:rowId xmlns:a16="http://schemas.microsoft.com/office/drawing/2014/main" val="3469653591"/>
                  </a:ext>
                </a:extLst>
              </a:tr>
              <a:tr h="676808">
                <a:tc>
                  <a:txBody>
                    <a:bodyPr/>
                    <a:lstStyle/>
                    <a:p>
                      <a:pPr>
                        <a:buNone/>
                      </a:pPr>
                      <a:r>
                        <a:rPr lang="es-CO" sz="1000" b="1" dirty="0" err="1"/>
                        <a:t>Internal</a:t>
                      </a:r>
                      <a:r>
                        <a:rPr lang="es-CO" sz="1000" b="1" dirty="0"/>
                        <a:t> </a:t>
                      </a:r>
                      <a:r>
                        <a:rPr lang="es-CO" sz="1000" b="1" dirty="0" err="1"/>
                        <a:t>identity</a:t>
                      </a:r>
                      <a:r>
                        <a:rPr lang="es-CO" sz="1000" b="1" dirty="0"/>
                        <a:t> (IAM)</a:t>
                      </a:r>
                      <a:endParaRPr lang="es-CO" sz="1000" dirty="0"/>
                    </a:p>
                  </a:txBody>
                  <a:tcPr marL="43352" marR="43352" marT="21676" marB="21676" anchor="ctr"/>
                </a:tc>
                <a:tc>
                  <a:txBody>
                    <a:bodyPr/>
                    <a:lstStyle/>
                    <a:p>
                      <a:pPr>
                        <a:buNone/>
                      </a:pPr>
                      <a:r>
                        <a:rPr lang="en-US" sz="1000"/>
                        <a:t>All internal services use IAM roles with least privilege (Lambda, Glue, Kinesis, S3, DynamoDB, Redshift, Bedrock).</a:t>
                      </a:r>
                    </a:p>
                  </a:txBody>
                  <a:tcPr marL="43352" marR="43352" marT="21676" marB="21676" anchor="ctr"/>
                </a:tc>
                <a:tc>
                  <a:txBody>
                    <a:bodyPr/>
                    <a:lstStyle/>
                    <a:p>
                      <a:pPr>
                        <a:buNone/>
                      </a:pPr>
                      <a:r>
                        <a:rPr lang="en-US" sz="1000"/>
                        <a:t>How are environments and tenants separated at the network level (VPCs, subnets, endpoints), not just with generic IAM policies?</a:t>
                      </a:r>
                    </a:p>
                  </a:txBody>
                  <a:tcPr marL="43352" marR="43352" marT="21676" marB="21676" anchor="ctr"/>
                </a:tc>
                <a:extLst>
                  <a:ext uri="{0D108BD9-81ED-4DB2-BD59-A6C34878D82A}">
                    <a16:rowId xmlns:a16="http://schemas.microsoft.com/office/drawing/2014/main" val="4156291606"/>
                  </a:ext>
                </a:extLst>
              </a:tr>
              <a:tr h="793013">
                <a:tc>
                  <a:txBody>
                    <a:bodyPr/>
                    <a:lstStyle/>
                    <a:p>
                      <a:pPr>
                        <a:buNone/>
                      </a:pPr>
                      <a:r>
                        <a:rPr lang="es-CO" sz="1000" b="1"/>
                        <a:t>External access and roles</a:t>
                      </a:r>
                      <a:endParaRPr lang="es-CO" sz="1000"/>
                    </a:p>
                  </a:txBody>
                  <a:tcPr marL="43352" marR="43352" marT="21676" marB="21676" anchor="ctr"/>
                </a:tc>
                <a:tc>
                  <a:txBody>
                    <a:bodyPr/>
                    <a:lstStyle/>
                    <a:p>
                      <a:pPr>
                        <a:buNone/>
                      </a:pPr>
                      <a:r>
                        <a:rPr lang="en-US" sz="1000" dirty="0"/>
                        <a:t>API Gateway fronts all external access; API Keys for system integrations and Cognito/JWT for agents and admins.</a:t>
                      </a:r>
                    </a:p>
                  </a:txBody>
                  <a:tcPr marL="43352" marR="43352" marT="21676" marB="21676" anchor="ctr"/>
                </a:tc>
                <a:tc>
                  <a:txBody>
                    <a:bodyPr/>
                    <a:lstStyle/>
                    <a:p>
                      <a:pPr>
                        <a:buNone/>
                      </a:pPr>
                      <a:r>
                        <a:rPr lang="en-US" sz="1000"/>
                        <a:t>Where is the explicit mapping from agent / supervisor / admin / background job to concrete permissions on APIs, tables and columns?</a:t>
                      </a:r>
                    </a:p>
                  </a:txBody>
                  <a:tcPr marL="43352" marR="43352" marT="21676" marB="21676" anchor="ctr"/>
                </a:tc>
                <a:extLst>
                  <a:ext uri="{0D108BD9-81ED-4DB2-BD59-A6C34878D82A}">
                    <a16:rowId xmlns:a16="http://schemas.microsoft.com/office/drawing/2014/main" val="265379649"/>
                  </a:ext>
                </a:extLst>
              </a:tr>
              <a:tr h="793013">
                <a:tc>
                  <a:txBody>
                    <a:bodyPr/>
                    <a:lstStyle/>
                    <a:p>
                      <a:pPr>
                        <a:buNone/>
                      </a:pPr>
                      <a:r>
                        <a:rPr lang="es-CO" sz="1000" b="1" dirty="0"/>
                        <a:t>LLM </a:t>
                      </a:r>
                      <a:r>
                        <a:rPr lang="es-CO" sz="1000" b="1" dirty="0" err="1"/>
                        <a:t>usage</a:t>
                      </a:r>
                      <a:r>
                        <a:rPr lang="es-CO" sz="1000" b="1" dirty="0"/>
                        <a:t> (</a:t>
                      </a:r>
                      <a:r>
                        <a:rPr lang="es-CO" sz="1000" b="1" dirty="0" err="1"/>
                        <a:t>Bedrock</a:t>
                      </a:r>
                      <a:r>
                        <a:rPr lang="es-CO" sz="1000" b="1" dirty="0"/>
                        <a:t>)</a:t>
                      </a:r>
                      <a:endParaRPr lang="es-CO" sz="1000" dirty="0"/>
                    </a:p>
                  </a:txBody>
                  <a:tcPr marL="43352" marR="43352" marT="21676" marB="21676" anchor="ctr"/>
                </a:tc>
                <a:tc>
                  <a:txBody>
                    <a:bodyPr/>
                    <a:lstStyle/>
                    <a:p>
                      <a:pPr>
                        <a:buNone/>
                      </a:pPr>
                      <a:r>
                        <a:rPr lang="en-US" sz="1000" dirty="0"/>
                        <a:t>The LLM enriches interactions based on transcripts flowing through the pipeline.</a:t>
                      </a:r>
                    </a:p>
                  </a:txBody>
                  <a:tcPr marL="43352" marR="43352" marT="21676" marB="21676" anchor="ctr"/>
                </a:tc>
                <a:tc>
                  <a:txBody>
                    <a:bodyPr/>
                    <a:lstStyle/>
                    <a:p>
                      <a:pPr>
                        <a:buNone/>
                      </a:pPr>
                      <a:r>
                        <a:rPr lang="en-US" sz="1000" dirty="0"/>
                        <a:t>What data-usage guarantees do we require (no training, retention limits), and how do we ensure we only send the minimum necessary text to the LLM?</a:t>
                      </a:r>
                    </a:p>
                  </a:txBody>
                  <a:tcPr marL="43352" marR="43352" marT="21676" marB="21676" anchor="ctr"/>
                </a:tc>
                <a:extLst>
                  <a:ext uri="{0D108BD9-81ED-4DB2-BD59-A6C34878D82A}">
                    <a16:rowId xmlns:a16="http://schemas.microsoft.com/office/drawing/2014/main" val="567706539"/>
                  </a:ext>
                </a:extLst>
              </a:tr>
              <a:tr h="644322">
                <a:tc>
                  <a:txBody>
                    <a:bodyPr/>
                    <a:lstStyle/>
                    <a:p>
                      <a:pPr>
                        <a:buNone/>
                      </a:pPr>
                      <a:r>
                        <a:rPr lang="es-CO" sz="1000" b="1"/>
                        <a:t>End-to-end observability</a:t>
                      </a:r>
                      <a:endParaRPr lang="es-CO" sz="1000"/>
                    </a:p>
                  </a:txBody>
                  <a:tcPr marL="43352" marR="43352" marT="21676" marB="21676" anchor="ctr"/>
                </a:tc>
                <a:tc>
                  <a:txBody>
                    <a:bodyPr/>
                    <a:lstStyle/>
                    <a:p>
                      <a:pPr>
                        <a:buNone/>
                      </a:pPr>
                      <a:r>
                        <a:rPr lang="es-CO" sz="1000"/>
                        <a:t>CloudWatch centralizes logs and metrics; traces exist for S3 – Lambda – LLM – database; SQS DLQ captures failed events.</a:t>
                      </a:r>
                    </a:p>
                  </a:txBody>
                  <a:tcPr marL="43352" marR="43352" marT="21676" marB="21676" anchor="ctr"/>
                </a:tc>
                <a:tc>
                  <a:txBody>
                    <a:bodyPr/>
                    <a:lstStyle/>
                    <a:p>
                      <a:pPr>
                        <a:buNone/>
                      </a:pPr>
                      <a:r>
                        <a:rPr lang="en-US" sz="1000" dirty="0"/>
                        <a:t>What is the mandatory </a:t>
                      </a:r>
                      <a:r>
                        <a:rPr lang="en-US" sz="1000" dirty="0" err="1"/>
                        <a:t>correlation_id</a:t>
                      </a:r>
                      <a:r>
                        <a:rPr lang="en-US" sz="1000" dirty="0"/>
                        <a:t>, what are the reference SLIs/SLOs, and which alerts actually trigger a human response?</a:t>
                      </a:r>
                    </a:p>
                  </a:txBody>
                  <a:tcPr marL="43352" marR="43352" marT="21676" marB="21676" anchor="ctr"/>
                </a:tc>
                <a:extLst>
                  <a:ext uri="{0D108BD9-81ED-4DB2-BD59-A6C34878D82A}">
                    <a16:rowId xmlns:a16="http://schemas.microsoft.com/office/drawing/2014/main" val="2874207128"/>
                  </a:ext>
                </a:extLst>
              </a:tr>
              <a:tr h="676808">
                <a:tc>
                  <a:txBody>
                    <a:bodyPr/>
                    <a:lstStyle/>
                    <a:p>
                      <a:pPr>
                        <a:buNone/>
                      </a:pPr>
                      <a:r>
                        <a:rPr lang="es-CO" sz="1000" b="1"/>
                        <a:t>Errors and reprocessing</a:t>
                      </a:r>
                      <a:endParaRPr lang="es-CO" sz="1000"/>
                    </a:p>
                  </a:txBody>
                  <a:tcPr marL="43352" marR="43352" marT="21676" marB="21676" anchor="ctr"/>
                </a:tc>
                <a:tc>
                  <a:txBody>
                    <a:bodyPr/>
                    <a:lstStyle/>
                    <a:p>
                      <a:pPr>
                        <a:buNone/>
                      </a:pPr>
                      <a:r>
                        <a:rPr lang="en-US" sz="1000"/>
                        <a:t>Failed messages go to a DLQ and there are batch jobs to try enrichment again.</a:t>
                      </a:r>
                    </a:p>
                  </a:txBody>
                  <a:tcPr marL="43352" marR="43352" marT="21676" marB="21676" anchor="ctr"/>
                </a:tc>
                <a:tc>
                  <a:txBody>
                    <a:bodyPr/>
                    <a:lstStyle/>
                    <a:p>
                      <a:pPr>
                        <a:buNone/>
                      </a:pPr>
                      <a:r>
                        <a:rPr lang="en-US" sz="1000" dirty="0"/>
                        <a:t>How many retries are allowed, how are “poison messages” handled, how do we avoid duplicates, and what is the audit trail for discarded records?</a:t>
                      </a:r>
                    </a:p>
                  </a:txBody>
                  <a:tcPr marL="43352" marR="43352" marT="21676" marB="21676" anchor="ctr"/>
                </a:tc>
                <a:extLst>
                  <a:ext uri="{0D108BD9-81ED-4DB2-BD59-A6C34878D82A}">
                    <a16:rowId xmlns:a16="http://schemas.microsoft.com/office/drawing/2014/main" val="4202660354"/>
                  </a:ext>
                </a:extLst>
              </a:tr>
              <a:tr h="793013">
                <a:tc>
                  <a:txBody>
                    <a:bodyPr/>
                    <a:lstStyle/>
                    <a:p>
                      <a:pPr>
                        <a:buNone/>
                      </a:pPr>
                      <a:r>
                        <a:rPr lang="es-CO" sz="1000" b="1"/>
                        <a:t>Retention and compliance</a:t>
                      </a:r>
                      <a:endParaRPr lang="es-CO" sz="1000"/>
                    </a:p>
                  </a:txBody>
                  <a:tcPr marL="43352" marR="43352" marT="21676" marB="21676" anchor="ctr"/>
                </a:tc>
                <a:tc>
                  <a:txBody>
                    <a:bodyPr/>
                    <a:lstStyle/>
                    <a:p>
                      <a:pPr>
                        <a:buNone/>
                      </a:pPr>
                      <a:r>
                        <a:rPr lang="en-US" sz="1000"/>
                        <a:t>The data lake keeps history and exposes it to analytics and CX.</a:t>
                      </a:r>
                    </a:p>
                  </a:txBody>
                  <a:tcPr marL="43352" marR="43352" marT="21676" marB="21676" anchor="ctr"/>
                </a:tc>
                <a:tc>
                  <a:txBody>
                    <a:bodyPr/>
                    <a:lstStyle/>
                    <a:p>
                      <a:pPr>
                        <a:buNone/>
                      </a:pPr>
                      <a:r>
                        <a:rPr lang="en-US" sz="1000" dirty="0"/>
                        <a:t>What is the retention matrix per dataset, how is “right to be forgotten” implemented, and how do we handle regulatory differences by country/business?</a:t>
                      </a:r>
                    </a:p>
                  </a:txBody>
                  <a:tcPr marL="43352" marR="43352" marT="21676" marB="21676" anchor="ctr"/>
                </a:tc>
                <a:extLst>
                  <a:ext uri="{0D108BD9-81ED-4DB2-BD59-A6C34878D82A}">
                    <a16:rowId xmlns:a16="http://schemas.microsoft.com/office/drawing/2014/main" val="3753954532"/>
                  </a:ext>
                </a:extLst>
              </a:tr>
            </a:tbl>
          </a:graphicData>
        </a:graphic>
      </p:graphicFrame>
    </p:spTree>
    <p:extLst>
      <p:ext uri="{BB962C8B-B14F-4D97-AF65-F5344CB8AC3E}">
        <p14:creationId xmlns:p14="http://schemas.microsoft.com/office/powerpoint/2010/main" val="2033643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19083" y="0"/>
            <a:ext cx="7153833" cy="6857998"/>
          </a:xfrm>
          <a:prstGeom prst="rect">
            <a:avLst/>
          </a:prstGeom>
        </p:spPr>
      </p:pic>
      <p:grpSp>
        <p:nvGrpSpPr>
          <p:cNvPr id="4" name="object 4"/>
          <p:cNvGrpSpPr/>
          <p:nvPr/>
        </p:nvGrpSpPr>
        <p:grpSpPr>
          <a:xfrm>
            <a:off x="11308080" y="155397"/>
            <a:ext cx="678815" cy="1005205"/>
            <a:chOff x="11308080" y="155397"/>
            <a:chExt cx="678815" cy="1005205"/>
          </a:xfrm>
        </p:grpSpPr>
        <p:pic>
          <p:nvPicPr>
            <p:cNvPr id="5" name="object 5"/>
            <p:cNvPicPr/>
            <p:nvPr/>
          </p:nvPicPr>
          <p:blipFill>
            <a:blip r:embed="rId3" cstate="print"/>
            <a:stretch>
              <a:fillRect/>
            </a:stretch>
          </p:blipFill>
          <p:spPr>
            <a:xfrm>
              <a:off x="11308080" y="155397"/>
              <a:ext cx="678599" cy="823849"/>
            </a:xfrm>
            <a:prstGeom prst="rect">
              <a:avLst/>
            </a:prstGeom>
          </p:spPr>
        </p:pic>
        <p:sp>
          <p:nvSpPr>
            <p:cNvPr id="6" name="object 6"/>
            <p:cNvSpPr/>
            <p:nvPr/>
          </p:nvSpPr>
          <p:spPr>
            <a:xfrm>
              <a:off x="11308080" y="155397"/>
              <a:ext cx="678815" cy="1005205"/>
            </a:xfrm>
            <a:custGeom>
              <a:avLst/>
              <a:gdLst/>
              <a:ahLst/>
              <a:cxnLst/>
              <a:rect l="l" t="t" r="r" b="b"/>
              <a:pathLst>
                <a:path w="678815" h="1005205">
                  <a:moveTo>
                    <a:pt x="678611" y="0"/>
                  </a:moveTo>
                  <a:lnTo>
                    <a:pt x="0" y="0"/>
                  </a:lnTo>
                  <a:lnTo>
                    <a:pt x="0" y="1004671"/>
                  </a:lnTo>
                  <a:lnTo>
                    <a:pt x="678611" y="1004671"/>
                  </a:lnTo>
                  <a:lnTo>
                    <a:pt x="678611" y="0"/>
                  </a:lnTo>
                  <a:close/>
                </a:path>
              </a:pathLst>
            </a:custGeom>
            <a:solidFill>
              <a:srgbClr val="FFFFFF"/>
            </a:solidFill>
          </p:spPr>
          <p:txBody>
            <a:bodyPr wrap="square" lIns="0" tIns="0" rIns="0" bIns="0" rtlCol="0"/>
            <a:lstStyle/>
            <a:p>
              <a:endParaRPr/>
            </a:p>
          </p:txBody>
        </p:sp>
      </p:grpSp>
      <p:sp>
        <p:nvSpPr>
          <p:cNvPr id="16" name="object 16"/>
          <p:cNvSpPr txBox="1"/>
          <p:nvPr/>
        </p:nvSpPr>
        <p:spPr>
          <a:xfrm>
            <a:off x="236948" y="6268560"/>
            <a:ext cx="987425" cy="116839"/>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FFFFFF"/>
                </a:solidFill>
                <a:latin typeface="Arial MT"/>
                <a:cs typeface="Arial MT"/>
              </a:rPr>
              <a:t>Part</a:t>
            </a:r>
            <a:r>
              <a:rPr sz="600" spc="-20" dirty="0">
                <a:solidFill>
                  <a:srgbClr val="FFFFFF"/>
                </a:solidFill>
                <a:latin typeface="Arial MT"/>
                <a:cs typeface="Arial MT"/>
              </a:rPr>
              <a:t> </a:t>
            </a:r>
            <a:r>
              <a:rPr sz="600" dirty="0">
                <a:solidFill>
                  <a:srgbClr val="FFFFFF"/>
                </a:solidFill>
                <a:latin typeface="Arial MT"/>
                <a:cs typeface="Arial MT"/>
              </a:rPr>
              <a:t>of</a:t>
            </a:r>
            <a:r>
              <a:rPr sz="600" spc="-15" dirty="0">
                <a:solidFill>
                  <a:srgbClr val="FFFFFF"/>
                </a:solidFill>
                <a:latin typeface="Arial MT"/>
                <a:cs typeface="Arial MT"/>
              </a:rPr>
              <a:t> </a:t>
            </a:r>
            <a:r>
              <a:rPr sz="600" dirty="0">
                <a:solidFill>
                  <a:srgbClr val="FFFFFF"/>
                </a:solidFill>
                <a:latin typeface="Arial MT"/>
                <a:cs typeface="Arial MT"/>
              </a:rPr>
              <a:t>Liberty</a:t>
            </a:r>
            <a:r>
              <a:rPr sz="600" spc="-20" dirty="0">
                <a:solidFill>
                  <a:srgbClr val="FFFFFF"/>
                </a:solidFill>
                <a:latin typeface="Arial MT"/>
                <a:cs typeface="Arial MT"/>
              </a:rPr>
              <a:t> </a:t>
            </a:r>
            <a:r>
              <a:rPr sz="600" dirty="0">
                <a:solidFill>
                  <a:srgbClr val="FFFFFF"/>
                </a:solidFill>
                <a:latin typeface="Arial MT"/>
                <a:cs typeface="Arial MT"/>
              </a:rPr>
              <a:t>Latin</a:t>
            </a:r>
            <a:r>
              <a:rPr sz="600" spc="-15" dirty="0">
                <a:solidFill>
                  <a:srgbClr val="FFFFFF"/>
                </a:solidFill>
                <a:latin typeface="Arial MT"/>
                <a:cs typeface="Arial MT"/>
              </a:rPr>
              <a:t> </a:t>
            </a:r>
            <a:r>
              <a:rPr sz="600" spc="-10" dirty="0">
                <a:solidFill>
                  <a:srgbClr val="FFFFFF"/>
                </a:solidFill>
                <a:latin typeface="Arial MT"/>
                <a:cs typeface="Arial MT"/>
              </a:rPr>
              <a:t>America</a:t>
            </a:r>
            <a:endParaRPr sz="600">
              <a:latin typeface="Arial MT"/>
              <a:cs typeface="Arial MT"/>
            </a:endParaRPr>
          </a:p>
        </p:txBody>
      </p:sp>
      <p:pic>
        <p:nvPicPr>
          <p:cNvPr id="17" name="object 17"/>
          <p:cNvPicPr/>
          <p:nvPr/>
        </p:nvPicPr>
        <p:blipFill>
          <a:blip r:embed="rId4" cstate="print"/>
          <a:stretch>
            <a:fillRect/>
          </a:stretch>
        </p:blipFill>
        <p:spPr>
          <a:xfrm>
            <a:off x="4074528" y="6105027"/>
            <a:ext cx="701039" cy="616920"/>
          </a:xfrm>
          <a:prstGeom prst="rect">
            <a:avLst/>
          </a:prstGeom>
        </p:spPr>
      </p:pic>
      <p:pic>
        <p:nvPicPr>
          <p:cNvPr id="18" name="object 18"/>
          <p:cNvPicPr/>
          <p:nvPr/>
        </p:nvPicPr>
        <p:blipFill>
          <a:blip r:embed="rId5" cstate="print"/>
          <a:stretch>
            <a:fillRect/>
          </a:stretch>
        </p:blipFill>
        <p:spPr>
          <a:xfrm>
            <a:off x="6719722" y="6330280"/>
            <a:ext cx="1059167" cy="250723"/>
          </a:xfrm>
          <a:prstGeom prst="rect">
            <a:avLst/>
          </a:prstGeom>
        </p:spPr>
      </p:pic>
      <p:pic>
        <p:nvPicPr>
          <p:cNvPr id="19" name="object 19"/>
          <p:cNvPicPr/>
          <p:nvPr/>
        </p:nvPicPr>
        <p:blipFill>
          <a:blip r:embed="rId6" cstate="print"/>
          <a:stretch>
            <a:fillRect/>
          </a:stretch>
        </p:blipFill>
        <p:spPr>
          <a:xfrm>
            <a:off x="8229600" y="6385399"/>
            <a:ext cx="907643" cy="140473"/>
          </a:xfrm>
          <a:prstGeom prst="rect">
            <a:avLst/>
          </a:prstGeom>
        </p:spPr>
      </p:pic>
      <p:pic>
        <p:nvPicPr>
          <p:cNvPr id="20" name="object 20"/>
          <p:cNvPicPr/>
          <p:nvPr/>
        </p:nvPicPr>
        <p:blipFill>
          <a:blip r:embed="rId7" cstate="print"/>
          <a:stretch>
            <a:fillRect/>
          </a:stretch>
        </p:blipFill>
        <p:spPr>
          <a:xfrm>
            <a:off x="5226189" y="6337201"/>
            <a:ext cx="1043089" cy="236876"/>
          </a:xfrm>
          <a:prstGeom prst="rect">
            <a:avLst/>
          </a:prstGeom>
        </p:spPr>
      </p:pic>
      <p:pic>
        <p:nvPicPr>
          <p:cNvPr id="21" name="object 21"/>
          <p:cNvPicPr/>
          <p:nvPr/>
        </p:nvPicPr>
        <p:blipFill>
          <a:blip r:embed="rId8" cstate="print"/>
          <a:stretch>
            <a:fillRect/>
          </a:stretch>
        </p:blipFill>
        <p:spPr>
          <a:xfrm>
            <a:off x="2666923" y="6301057"/>
            <a:ext cx="957166" cy="3091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a:extLst>
            <a:ext uri="{FF2B5EF4-FFF2-40B4-BE49-F238E27FC236}">
              <a16:creationId xmlns:a16="http://schemas.microsoft.com/office/drawing/2014/main" id="{B9043F4E-3118-8788-6C76-F1E804DBDE1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F671F09-C3B0-C3F2-DED4-37D0D6C34E21}"/>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C23EFD82-EBFE-9F44-3034-9C8E633932C8}"/>
              </a:ext>
            </a:extLst>
          </p:cNvPr>
          <p:cNvSpPr/>
          <p:nvPr/>
        </p:nvSpPr>
        <p:spPr>
          <a:xfrm>
            <a:off x="-9425" y="221479"/>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E32AFE16-2C0B-1DC4-63F2-11E1A910B282}"/>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FBC0CD55-A764-E764-329A-83A9CC59616C}"/>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78A78CA4-ABEA-F7D8-A3A2-20969E064844}"/>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CC6530A9-3E76-DED0-6496-865D168A3F4F}"/>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28650394-5F4E-9A71-A481-D8E4587C2CCA}"/>
              </a:ext>
            </a:extLst>
          </p:cNvPr>
          <p:cNvSpPr txBox="1">
            <a:spLocks noGrp="1"/>
          </p:cNvSpPr>
          <p:nvPr>
            <p:ph type="title"/>
          </p:nvPr>
        </p:nvSpPr>
        <p:spPr>
          <a:xfrm>
            <a:off x="361038" y="433078"/>
            <a:ext cx="8397784" cy="700192"/>
          </a:xfrm>
          <a:prstGeom prst="rect">
            <a:avLst/>
          </a:prstGeom>
        </p:spPr>
        <p:txBody>
          <a:bodyPr vert="horz" wrap="square" lIns="0" tIns="40640" rIns="0" bIns="0" rtlCol="0">
            <a:spAutoFit/>
          </a:bodyPr>
          <a:lstStyle/>
          <a:p>
            <a:pPr marL="38100">
              <a:lnSpc>
                <a:spcPct val="100000"/>
              </a:lnSpc>
              <a:spcBef>
                <a:spcPts val="320"/>
              </a:spcBef>
            </a:pPr>
            <a:r>
              <a:rPr lang="es-CO" sz="2600" b="0" dirty="0">
                <a:solidFill>
                  <a:srgbClr val="3D3838"/>
                </a:solidFill>
                <a:latin typeface="Arial MT"/>
                <a:cs typeface="Arial MT"/>
              </a:rPr>
              <a:t>Security, </a:t>
            </a:r>
            <a:r>
              <a:rPr lang="es-CO" sz="2600" b="0" dirty="0" err="1">
                <a:solidFill>
                  <a:srgbClr val="3D3838"/>
                </a:solidFill>
                <a:latin typeface="Arial MT"/>
                <a:cs typeface="Arial MT"/>
              </a:rPr>
              <a:t>Observability</a:t>
            </a:r>
            <a:r>
              <a:rPr lang="es-CO" sz="2600" b="0" dirty="0">
                <a:solidFill>
                  <a:srgbClr val="3D3838"/>
                </a:solidFill>
                <a:latin typeface="Arial MT"/>
                <a:cs typeface="Arial MT"/>
              </a:rPr>
              <a:t> and data </a:t>
            </a:r>
            <a:r>
              <a:rPr lang="es-CO" sz="2600" b="0" dirty="0" err="1">
                <a:solidFill>
                  <a:srgbClr val="3D3838"/>
                </a:solidFill>
                <a:latin typeface="Arial MT"/>
                <a:cs typeface="Arial MT"/>
              </a:rPr>
              <a:t>Governance</a:t>
            </a:r>
            <a:r>
              <a:rPr lang="es-CO" sz="2600" b="0" dirty="0">
                <a:solidFill>
                  <a:srgbClr val="3D3838"/>
                </a:solidFill>
                <a:latin typeface="Arial MT"/>
                <a:cs typeface="Arial MT"/>
              </a:rPr>
              <a:t> </a:t>
            </a:r>
            <a:r>
              <a:rPr lang="es-CO" sz="2600" b="0" dirty="0" err="1">
                <a:solidFill>
                  <a:srgbClr val="3D3838"/>
                </a:solidFill>
                <a:latin typeface="Arial MT"/>
                <a:cs typeface="Arial MT"/>
              </a:rPr>
              <a:t>Layers</a:t>
            </a:r>
            <a:endParaRPr sz="1350" baseline="86419" dirty="0">
              <a:latin typeface="Arial MT"/>
              <a:cs typeface="Arial MT"/>
            </a:endParaRPr>
          </a:p>
          <a:p>
            <a:pPr marL="38100">
              <a:lnSpc>
                <a:spcPct val="100000"/>
              </a:lnSpc>
              <a:spcBef>
                <a:spcPts val="130"/>
              </a:spcBef>
            </a:pPr>
            <a:r>
              <a:rPr lang="es-CO" sz="1600" b="0" dirty="0" err="1">
                <a:solidFill>
                  <a:srgbClr val="FF4100"/>
                </a:solidFill>
                <a:latin typeface="Arial MT"/>
                <a:cs typeface="Arial MT"/>
              </a:rPr>
              <a:t>Brief</a:t>
            </a:r>
            <a:r>
              <a:rPr lang="es-CO" sz="1600" b="0" dirty="0">
                <a:solidFill>
                  <a:srgbClr val="FF4100"/>
                </a:solidFill>
                <a:latin typeface="Arial MT"/>
                <a:cs typeface="Arial MT"/>
              </a:rPr>
              <a:t> </a:t>
            </a:r>
            <a:r>
              <a:rPr lang="es-CO" sz="1600" b="0" dirty="0" err="1">
                <a:solidFill>
                  <a:srgbClr val="FF4100"/>
                </a:solidFill>
                <a:latin typeface="Arial MT"/>
                <a:cs typeface="Arial MT"/>
              </a:rPr>
              <a:t>Descriptions</a:t>
            </a:r>
            <a:endParaRPr sz="1600" dirty="0">
              <a:latin typeface="Arial MT"/>
              <a:cs typeface="Arial MT"/>
            </a:endParaRPr>
          </a:p>
        </p:txBody>
      </p:sp>
      <p:sp>
        <p:nvSpPr>
          <p:cNvPr id="83" name="object 83">
            <a:extLst>
              <a:ext uri="{FF2B5EF4-FFF2-40B4-BE49-F238E27FC236}">
                <a16:creationId xmlns:a16="http://schemas.microsoft.com/office/drawing/2014/main" id="{38BBC604-D318-5B55-A78E-57BC3B2455AD}"/>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08437733-F43B-527A-36F3-B4E557759A61}"/>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24</a:t>
            </a:fld>
            <a:endParaRPr spc="-25" dirty="0"/>
          </a:p>
        </p:txBody>
      </p:sp>
      <p:grpSp>
        <p:nvGrpSpPr>
          <p:cNvPr id="67" name="object 67">
            <a:extLst>
              <a:ext uri="{FF2B5EF4-FFF2-40B4-BE49-F238E27FC236}">
                <a16:creationId xmlns:a16="http://schemas.microsoft.com/office/drawing/2014/main" id="{5F17182D-DEAD-AA77-7579-51AE79807710}"/>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EE6D5F61-13CD-0AFF-8E95-3FFC8837C628}"/>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336BEEEE-088B-AAC3-A8F7-C4BBF7345353}"/>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BAC1F1BD-9D9A-A69B-339F-EE3D292F242E}"/>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D9FDB290-0441-134A-29D2-1C1F03973D65}"/>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9B51C76C-F26A-83CA-34CC-0C1393D9B990}"/>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029C7F21-EC8B-1863-C51B-E44259A5713E}"/>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D02623E2-48AD-36E5-F00D-1B6C5F3078A1}"/>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86D05D1A-9C8E-2BD3-8D25-57B58E604474}"/>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9E95643C-E0B5-2601-7D49-CC8A3DCD3044}"/>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91D9EB8A-DA1B-7B4F-8138-AC41713E0C9E}"/>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6387B8A8-08E9-26C5-812B-A520CF6C97C0}"/>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AB118C50-E0C0-8E27-1B8C-2C41763D5647}"/>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graphicFrame>
        <p:nvGraphicFramePr>
          <p:cNvPr id="7" name="Tabla 6">
            <a:extLst>
              <a:ext uri="{FF2B5EF4-FFF2-40B4-BE49-F238E27FC236}">
                <a16:creationId xmlns:a16="http://schemas.microsoft.com/office/drawing/2014/main" id="{C13E05A1-16B5-48F0-8EDE-97F80C51D9A0}"/>
              </a:ext>
            </a:extLst>
          </p:cNvPr>
          <p:cNvGraphicFramePr>
            <a:graphicFrameLocks noGrp="1"/>
          </p:cNvGraphicFramePr>
          <p:nvPr>
            <p:extLst>
              <p:ext uri="{D42A27DB-BD31-4B8C-83A1-F6EECF244321}">
                <p14:modId xmlns:p14="http://schemas.microsoft.com/office/powerpoint/2010/main" val="4129586151"/>
              </p:ext>
            </p:extLst>
          </p:nvPr>
        </p:nvGraphicFramePr>
        <p:xfrm>
          <a:off x="8473798" y="1957756"/>
          <a:ext cx="3200400" cy="3201747"/>
        </p:xfrm>
        <a:graphic>
          <a:graphicData uri="http://schemas.openxmlformats.org/drawingml/2006/table">
            <a:tbl>
              <a:tblPr firstRow="1" firstCol="1">
                <a:tableStyleId>{2A488322-F2BA-4B5B-9748-0D474271808F}</a:tableStyleId>
              </a:tblPr>
              <a:tblGrid>
                <a:gridCol w="896312">
                  <a:extLst>
                    <a:ext uri="{9D8B030D-6E8A-4147-A177-3AD203B41FA5}">
                      <a16:colId xmlns:a16="http://schemas.microsoft.com/office/drawing/2014/main" val="1150653319"/>
                    </a:ext>
                  </a:extLst>
                </a:gridCol>
                <a:gridCol w="2304088">
                  <a:extLst>
                    <a:ext uri="{9D8B030D-6E8A-4147-A177-3AD203B41FA5}">
                      <a16:colId xmlns:a16="http://schemas.microsoft.com/office/drawing/2014/main" val="38955362"/>
                    </a:ext>
                  </a:extLst>
                </a:gridCol>
              </a:tblGrid>
              <a:tr h="291067">
                <a:tc>
                  <a:txBody>
                    <a:bodyPr/>
                    <a:lstStyle/>
                    <a:p>
                      <a:pPr>
                        <a:buNone/>
                      </a:pPr>
                      <a:r>
                        <a:rPr lang="es-CO" sz="800" dirty="0"/>
                        <a:t>Tema</a:t>
                      </a:r>
                      <a:endParaRPr lang="es-CO" sz="800" dirty="0">
                        <a:latin typeface="Arial" panose="020B0604020202020204" pitchFamily="34" charset="0"/>
                        <a:cs typeface="Arial" panose="020B0604020202020204" pitchFamily="34" charset="0"/>
                      </a:endParaRPr>
                    </a:p>
                  </a:txBody>
                  <a:tcPr marL="81380" marR="81380" marT="40690" marB="40690" anchor="ctr"/>
                </a:tc>
                <a:tc>
                  <a:txBody>
                    <a:bodyPr/>
                    <a:lstStyle/>
                    <a:p>
                      <a:pPr>
                        <a:buNone/>
                      </a:pPr>
                      <a:r>
                        <a:rPr lang="es-CO" sz="800" dirty="0"/>
                        <a:t>Puntos clave</a:t>
                      </a:r>
                      <a:endParaRPr lang="es-CO" sz="800" dirty="0">
                        <a:latin typeface="Arial" panose="020B0604020202020204" pitchFamily="34" charset="0"/>
                        <a:cs typeface="Arial" panose="020B0604020202020204" pitchFamily="34" charset="0"/>
                      </a:endParaRPr>
                    </a:p>
                  </a:txBody>
                  <a:tcPr marL="81380" marR="81380" marT="40690" marB="40690" anchor="ctr"/>
                </a:tc>
                <a:extLst>
                  <a:ext uri="{0D108BD9-81ED-4DB2-BD59-A6C34878D82A}">
                    <a16:rowId xmlns:a16="http://schemas.microsoft.com/office/drawing/2014/main" val="1398948357"/>
                  </a:ext>
                </a:extLst>
              </a:tr>
              <a:tr h="727670">
                <a:tc>
                  <a:txBody>
                    <a:bodyPr/>
                    <a:lstStyle/>
                    <a:p>
                      <a:pPr>
                        <a:buNone/>
                      </a:pPr>
                      <a:r>
                        <a:rPr lang="es-CO" sz="800" dirty="0"/>
                        <a:t>Dónde se ubica</a:t>
                      </a:r>
                      <a:endParaRPr lang="es-CO" sz="800" dirty="0">
                        <a:latin typeface="Arial" panose="020B0604020202020204" pitchFamily="34" charset="0"/>
                        <a:cs typeface="Arial" panose="020B0604020202020204" pitchFamily="34" charset="0"/>
                      </a:endParaRPr>
                    </a:p>
                  </a:txBody>
                  <a:tcPr marL="81380" marR="81380" marT="40690" marB="40690" anchor="ctr"/>
                </a:tc>
                <a:tc>
                  <a:txBody>
                    <a:bodyPr/>
                    <a:lstStyle/>
                    <a:p>
                      <a:pPr>
                        <a:buNone/>
                      </a:pPr>
                      <a:r>
                        <a:rPr lang="es-CO" sz="800" b="0" dirty="0"/>
                        <a:t>-Capa de datos sobre S3 Raw/</a:t>
                      </a:r>
                      <a:r>
                        <a:rPr lang="es-CO" sz="800" b="0" dirty="0" err="1"/>
                        <a:t>Curated</a:t>
                      </a:r>
                      <a:r>
                        <a:rPr lang="es-CO" sz="800" b="0" dirty="0"/>
                        <a:t> y </a:t>
                      </a:r>
                      <a:r>
                        <a:rPr lang="es-CO" sz="800" b="0" dirty="0" err="1"/>
                        <a:t>Glue</a:t>
                      </a:r>
                      <a:r>
                        <a:rPr lang="es-CO" sz="800" b="0" dirty="0"/>
                        <a:t> Data </a:t>
                      </a:r>
                      <a:r>
                        <a:rPr lang="es-CO" sz="800" b="0" dirty="0" err="1"/>
                        <a:t>Catalog</a:t>
                      </a:r>
                      <a:r>
                        <a:rPr lang="es-CO" sz="800" b="0" dirty="0"/>
                        <a:t> - Controla acceso de servicios de consumo (</a:t>
                      </a:r>
                      <a:r>
                        <a:rPr lang="es-CO" sz="800" b="0" dirty="0" err="1"/>
                        <a:t>Athena</a:t>
                      </a:r>
                      <a:r>
                        <a:rPr lang="es-CO" sz="800" b="0" dirty="0"/>
                        <a:t>, </a:t>
                      </a:r>
                      <a:r>
                        <a:rPr lang="es-CO" sz="800" b="0" dirty="0" err="1"/>
                        <a:t>Redshift</a:t>
                      </a:r>
                      <a:r>
                        <a:rPr lang="es-CO" sz="800" b="0" dirty="0"/>
                        <a:t>, </a:t>
                      </a:r>
                      <a:r>
                        <a:rPr lang="es-CO" sz="800" b="0" dirty="0" err="1"/>
                        <a:t>Glue</a:t>
                      </a:r>
                      <a:r>
                        <a:rPr lang="es-CO" sz="800" b="0" dirty="0"/>
                        <a:t> Jobs, EMR, etc.)</a:t>
                      </a:r>
                      <a:endParaRPr lang="es-CO" sz="800" b="0" dirty="0">
                        <a:latin typeface="Arial" panose="020B0604020202020204" pitchFamily="34" charset="0"/>
                        <a:cs typeface="Arial" panose="020B0604020202020204" pitchFamily="34" charset="0"/>
                      </a:endParaRPr>
                    </a:p>
                  </a:txBody>
                  <a:tcPr marL="81380" marR="81380" marT="40690" marB="40690" anchor="ctr"/>
                </a:tc>
                <a:extLst>
                  <a:ext uri="{0D108BD9-81ED-4DB2-BD59-A6C34878D82A}">
                    <a16:rowId xmlns:a16="http://schemas.microsoft.com/office/drawing/2014/main" val="1277819381"/>
                  </a:ext>
                </a:extLst>
              </a:tr>
              <a:tr h="727670">
                <a:tc>
                  <a:txBody>
                    <a:bodyPr/>
                    <a:lstStyle/>
                    <a:p>
                      <a:pPr>
                        <a:buNone/>
                      </a:pPr>
                      <a:r>
                        <a:rPr lang="es-CO" sz="800" dirty="0"/>
                        <a:t>Control centralizado de permisos</a:t>
                      </a:r>
                      <a:endParaRPr lang="es-CO" sz="800" dirty="0">
                        <a:latin typeface="Arial" panose="020B0604020202020204" pitchFamily="34" charset="0"/>
                        <a:cs typeface="Arial" panose="020B0604020202020204" pitchFamily="34" charset="0"/>
                      </a:endParaRPr>
                    </a:p>
                  </a:txBody>
                  <a:tcPr marL="81380" marR="81380" marT="40690" marB="40690" anchor="ctr"/>
                </a:tc>
                <a:tc>
                  <a:txBody>
                    <a:bodyPr/>
                    <a:lstStyle/>
                    <a:p>
                      <a:pPr>
                        <a:buNone/>
                      </a:pPr>
                      <a:r>
                        <a:rPr lang="es-ES" sz="800" b="0" dirty="0"/>
                        <a:t>- No se dan permisos directos a S3 por rol IAM - En Lake </a:t>
                      </a:r>
                      <a:r>
                        <a:rPr lang="es-ES" sz="800" b="0" dirty="0" err="1"/>
                        <a:t>Formation</a:t>
                      </a:r>
                      <a:r>
                        <a:rPr lang="es-ES" sz="800" b="0" dirty="0"/>
                        <a:t> se define qué BD/tablas puede consultar cada rol - Soporta permisos por columna y filtros por fila</a:t>
                      </a:r>
                      <a:endParaRPr lang="es-ES" sz="800" b="0" dirty="0">
                        <a:latin typeface="Arial" panose="020B0604020202020204" pitchFamily="34" charset="0"/>
                        <a:cs typeface="Arial" panose="020B0604020202020204" pitchFamily="34" charset="0"/>
                      </a:endParaRPr>
                    </a:p>
                  </a:txBody>
                  <a:tcPr marL="81380" marR="81380" marT="40690" marB="40690" anchor="ctr"/>
                </a:tc>
                <a:extLst>
                  <a:ext uri="{0D108BD9-81ED-4DB2-BD59-A6C34878D82A}">
                    <a16:rowId xmlns:a16="http://schemas.microsoft.com/office/drawing/2014/main" val="1696815591"/>
                  </a:ext>
                </a:extLst>
              </a:tr>
              <a:tr h="727670">
                <a:tc>
                  <a:txBody>
                    <a:bodyPr/>
                    <a:lstStyle/>
                    <a:p>
                      <a:pPr>
                        <a:buNone/>
                      </a:pPr>
                      <a:r>
                        <a:rPr lang="es-CO" sz="800" dirty="0"/>
                        <a:t>Ejemplos de roles</a:t>
                      </a:r>
                      <a:endParaRPr lang="es-CO" sz="800" dirty="0">
                        <a:latin typeface="Arial" panose="020B0604020202020204" pitchFamily="34" charset="0"/>
                        <a:cs typeface="Arial" panose="020B0604020202020204" pitchFamily="34" charset="0"/>
                      </a:endParaRPr>
                    </a:p>
                  </a:txBody>
                  <a:tcPr marL="81380" marR="81380" marT="40690" marB="40690" anchor="ctr"/>
                </a:tc>
                <a:tc>
                  <a:txBody>
                    <a:bodyPr/>
                    <a:lstStyle/>
                    <a:p>
                      <a:pPr>
                        <a:buNone/>
                      </a:pPr>
                      <a:r>
                        <a:rPr lang="es-ES" sz="800" b="0" dirty="0"/>
                        <a:t>- </a:t>
                      </a:r>
                      <a:r>
                        <a:rPr lang="es-ES" sz="800" b="0" dirty="0" err="1"/>
                        <a:t>cx_analyst</a:t>
                      </a:r>
                      <a:r>
                        <a:rPr lang="es-ES" sz="800" b="0" dirty="0"/>
                        <a:t>: solo lee vistas curadas sin campos sensibles - </a:t>
                      </a:r>
                      <a:r>
                        <a:rPr lang="es-ES" sz="800" b="0" dirty="0" err="1"/>
                        <a:t>data_engineer</a:t>
                      </a:r>
                      <a:r>
                        <a:rPr lang="es-ES" sz="800" b="0" dirty="0"/>
                        <a:t>: puede leer Raw y </a:t>
                      </a:r>
                      <a:r>
                        <a:rPr lang="es-ES" sz="800" b="0" dirty="0" err="1"/>
                        <a:t>Curated</a:t>
                      </a:r>
                      <a:r>
                        <a:rPr lang="es-ES" sz="800" b="0" dirty="0"/>
                        <a:t> para depurar y reentrenar modelos</a:t>
                      </a:r>
                      <a:endParaRPr lang="es-ES" sz="800" b="0" dirty="0">
                        <a:latin typeface="Arial" panose="020B0604020202020204" pitchFamily="34" charset="0"/>
                        <a:cs typeface="Arial" panose="020B0604020202020204" pitchFamily="34" charset="0"/>
                      </a:endParaRPr>
                    </a:p>
                  </a:txBody>
                  <a:tcPr marL="81380" marR="81380" marT="40690" marB="40690" anchor="ctr"/>
                </a:tc>
                <a:extLst>
                  <a:ext uri="{0D108BD9-81ED-4DB2-BD59-A6C34878D82A}">
                    <a16:rowId xmlns:a16="http://schemas.microsoft.com/office/drawing/2014/main" val="426078436"/>
                  </a:ext>
                </a:extLst>
              </a:tr>
              <a:tr h="727670">
                <a:tc>
                  <a:txBody>
                    <a:bodyPr/>
                    <a:lstStyle/>
                    <a:p>
                      <a:pPr>
                        <a:buNone/>
                      </a:pPr>
                      <a:r>
                        <a:rPr lang="es-CO" sz="800" dirty="0"/>
                        <a:t>Integración con identidades</a:t>
                      </a:r>
                      <a:endParaRPr lang="es-CO" sz="800" dirty="0">
                        <a:latin typeface="Arial" panose="020B0604020202020204" pitchFamily="34" charset="0"/>
                        <a:cs typeface="Arial" panose="020B0604020202020204" pitchFamily="34" charset="0"/>
                      </a:endParaRPr>
                    </a:p>
                  </a:txBody>
                  <a:tcPr marL="81380" marR="81380" marT="40690" marB="40690" anchor="ctr"/>
                </a:tc>
                <a:tc>
                  <a:txBody>
                    <a:bodyPr/>
                    <a:lstStyle/>
                    <a:p>
                      <a:pPr>
                        <a:buNone/>
                      </a:pPr>
                      <a:r>
                        <a:rPr lang="es-ES" sz="800" b="0" dirty="0"/>
                        <a:t>- Usuarios finales (agentes, analistas) se autentican con </a:t>
                      </a:r>
                      <a:r>
                        <a:rPr lang="es-ES" sz="800" b="0" dirty="0" err="1"/>
                        <a:t>Cognito</a:t>
                      </a:r>
                      <a:r>
                        <a:rPr lang="es-ES" sz="800" b="0" dirty="0"/>
                        <a:t> o SSO - Su identidad se mapea a grupos/roles IAM y Lake </a:t>
                      </a:r>
                      <a:r>
                        <a:rPr lang="es-ES" sz="800" b="0" dirty="0" err="1"/>
                        <a:t>Formation</a:t>
                      </a:r>
                      <a:r>
                        <a:rPr lang="es-ES" sz="800" b="0" dirty="0"/>
                        <a:t> aplica las políticas de acceso a datos</a:t>
                      </a:r>
                      <a:endParaRPr lang="es-ES" sz="800" b="0" dirty="0">
                        <a:latin typeface="Arial" panose="020B0604020202020204" pitchFamily="34" charset="0"/>
                        <a:cs typeface="Arial" panose="020B0604020202020204" pitchFamily="34" charset="0"/>
                      </a:endParaRPr>
                    </a:p>
                  </a:txBody>
                  <a:tcPr marL="81380" marR="81380" marT="40690" marB="40690" anchor="ctr"/>
                </a:tc>
                <a:extLst>
                  <a:ext uri="{0D108BD9-81ED-4DB2-BD59-A6C34878D82A}">
                    <a16:rowId xmlns:a16="http://schemas.microsoft.com/office/drawing/2014/main" val="2435123340"/>
                  </a:ext>
                </a:extLst>
              </a:tr>
            </a:tbl>
          </a:graphicData>
        </a:graphic>
      </p:graphicFrame>
      <p:graphicFrame>
        <p:nvGraphicFramePr>
          <p:cNvPr id="9" name="Tabla 8">
            <a:extLst>
              <a:ext uri="{FF2B5EF4-FFF2-40B4-BE49-F238E27FC236}">
                <a16:creationId xmlns:a16="http://schemas.microsoft.com/office/drawing/2014/main" id="{DE6BC13F-A845-F673-2678-56DE85D71C30}"/>
              </a:ext>
            </a:extLst>
          </p:cNvPr>
          <p:cNvGraphicFramePr>
            <a:graphicFrameLocks noGrp="1"/>
          </p:cNvGraphicFramePr>
          <p:nvPr>
            <p:extLst>
              <p:ext uri="{D42A27DB-BD31-4B8C-83A1-F6EECF244321}">
                <p14:modId xmlns:p14="http://schemas.microsoft.com/office/powerpoint/2010/main" val="223576833"/>
              </p:ext>
            </p:extLst>
          </p:nvPr>
        </p:nvGraphicFramePr>
        <p:xfrm>
          <a:off x="505017" y="2051563"/>
          <a:ext cx="3255713" cy="3107940"/>
        </p:xfrm>
        <a:graphic>
          <a:graphicData uri="http://schemas.openxmlformats.org/drawingml/2006/table">
            <a:tbl>
              <a:tblPr firstRow="1" firstCol="1">
                <a:tableStyleId>{2A488322-F2BA-4B5B-9748-0D474271808F}</a:tableStyleId>
              </a:tblPr>
              <a:tblGrid>
                <a:gridCol w="1124701">
                  <a:extLst>
                    <a:ext uri="{9D8B030D-6E8A-4147-A177-3AD203B41FA5}">
                      <a16:colId xmlns:a16="http://schemas.microsoft.com/office/drawing/2014/main" val="4038068437"/>
                    </a:ext>
                  </a:extLst>
                </a:gridCol>
                <a:gridCol w="2131012">
                  <a:extLst>
                    <a:ext uri="{9D8B030D-6E8A-4147-A177-3AD203B41FA5}">
                      <a16:colId xmlns:a16="http://schemas.microsoft.com/office/drawing/2014/main" val="1571738917"/>
                    </a:ext>
                  </a:extLst>
                </a:gridCol>
              </a:tblGrid>
              <a:tr h="192523">
                <a:tc>
                  <a:txBody>
                    <a:bodyPr/>
                    <a:lstStyle/>
                    <a:p>
                      <a:pPr>
                        <a:buNone/>
                      </a:pPr>
                      <a:r>
                        <a:rPr lang="es-CO" sz="800" dirty="0"/>
                        <a:t>Tema</a:t>
                      </a:r>
                    </a:p>
                  </a:txBody>
                  <a:tcPr marL="77311" marR="77311" marT="38656" marB="38656" anchor="ctr"/>
                </a:tc>
                <a:tc>
                  <a:txBody>
                    <a:bodyPr/>
                    <a:lstStyle/>
                    <a:p>
                      <a:pPr>
                        <a:buNone/>
                      </a:pPr>
                      <a:r>
                        <a:rPr lang="es-CO" sz="800"/>
                        <a:t>Puntos clave</a:t>
                      </a:r>
                    </a:p>
                  </a:txBody>
                  <a:tcPr marL="77311" marR="77311" marT="38656" marB="38656" anchor="ctr"/>
                </a:tc>
                <a:extLst>
                  <a:ext uri="{0D108BD9-81ED-4DB2-BD59-A6C34878D82A}">
                    <a16:rowId xmlns:a16="http://schemas.microsoft.com/office/drawing/2014/main" val="1074771353"/>
                  </a:ext>
                </a:extLst>
              </a:tr>
              <a:tr h="804641">
                <a:tc>
                  <a:txBody>
                    <a:bodyPr/>
                    <a:lstStyle/>
                    <a:p>
                      <a:pPr>
                        <a:buNone/>
                      </a:pPr>
                      <a:r>
                        <a:rPr lang="es-CO" sz="800" dirty="0"/>
                        <a:t>Etiquetado con LF-Tags</a:t>
                      </a:r>
                    </a:p>
                  </a:txBody>
                  <a:tcPr marL="77311" marR="77311" marT="38656" marB="38656" anchor="ctr"/>
                </a:tc>
                <a:tc>
                  <a:txBody>
                    <a:bodyPr/>
                    <a:lstStyle/>
                    <a:p>
                      <a:pPr>
                        <a:buNone/>
                      </a:pPr>
                      <a:r>
                        <a:rPr lang="es-CO" sz="800" b="0" dirty="0"/>
                        <a:t>- Definición de etiquetas como </a:t>
                      </a:r>
                      <a:r>
                        <a:rPr lang="es-CO" sz="800" b="0" dirty="0" err="1"/>
                        <a:t>sensitivity</a:t>
                      </a:r>
                      <a:r>
                        <a:rPr lang="es-CO" sz="800" b="0" dirty="0"/>
                        <a:t> = PII y </a:t>
                      </a:r>
                      <a:r>
                        <a:rPr lang="es-CO" sz="800" b="0" dirty="0" err="1"/>
                        <a:t>sensitivity</a:t>
                      </a:r>
                      <a:r>
                        <a:rPr lang="es-CO" sz="800" b="0" dirty="0"/>
                        <a:t> = NON_PII - PII:  Entre otras</a:t>
                      </a:r>
                    </a:p>
                  </a:txBody>
                  <a:tcPr marL="77311" marR="77311" marT="38656" marB="38656" anchor="ctr"/>
                </a:tc>
                <a:extLst>
                  <a:ext uri="{0D108BD9-81ED-4DB2-BD59-A6C34878D82A}">
                    <a16:rowId xmlns:a16="http://schemas.microsoft.com/office/drawing/2014/main" val="1250018580"/>
                  </a:ext>
                </a:extLst>
              </a:tr>
              <a:tr h="502900">
                <a:tc>
                  <a:txBody>
                    <a:bodyPr/>
                    <a:lstStyle/>
                    <a:p>
                      <a:pPr>
                        <a:buNone/>
                      </a:pPr>
                      <a:r>
                        <a:rPr lang="es-CO" sz="800"/>
                        <a:t>Permisos basados en etiquetas</a:t>
                      </a:r>
                    </a:p>
                  </a:txBody>
                  <a:tcPr marL="77311" marR="77311" marT="38656" marB="38656" anchor="ctr"/>
                </a:tc>
                <a:tc>
                  <a:txBody>
                    <a:bodyPr/>
                    <a:lstStyle/>
                    <a:p>
                      <a:pPr>
                        <a:buNone/>
                      </a:pPr>
                      <a:r>
                        <a:rPr lang="es-ES" sz="800" b="0" dirty="0"/>
                        <a:t>- Grupo </a:t>
                      </a:r>
                      <a:r>
                        <a:rPr lang="es-ES" sz="800" b="0" dirty="0" err="1"/>
                        <a:t>cx_analyst</a:t>
                      </a:r>
                      <a:r>
                        <a:rPr lang="es-ES" sz="800" b="0" dirty="0"/>
                        <a:t>: SELECT solo sobre columnas NON_PII - Grupo </a:t>
                      </a:r>
                      <a:r>
                        <a:rPr lang="es-ES" sz="800" b="0" dirty="0" err="1"/>
                        <a:t>compliance</a:t>
                      </a:r>
                      <a:r>
                        <a:rPr lang="es-ES" sz="800" b="0" dirty="0"/>
                        <a:t>: acceso también a columnas PII para investigaciones</a:t>
                      </a:r>
                    </a:p>
                  </a:txBody>
                  <a:tcPr marL="77311" marR="77311" marT="38656" marB="38656" anchor="ctr"/>
                </a:tc>
                <a:extLst>
                  <a:ext uri="{0D108BD9-81ED-4DB2-BD59-A6C34878D82A}">
                    <a16:rowId xmlns:a16="http://schemas.microsoft.com/office/drawing/2014/main" val="2832995633"/>
                  </a:ext>
                </a:extLst>
              </a:tr>
              <a:tr h="542196">
                <a:tc>
                  <a:txBody>
                    <a:bodyPr/>
                    <a:lstStyle/>
                    <a:p>
                      <a:pPr>
                        <a:buNone/>
                      </a:pPr>
                      <a:r>
                        <a:rPr lang="es-CO" sz="800"/>
                        <a:t>Column/row level security</a:t>
                      </a:r>
                    </a:p>
                  </a:txBody>
                  <a:tcPr marL="77311" marR="77311" marT="38656" marB="38656" anchor="ctr"/>
                </a:tc>
                <a:tc>
                  <a:txBody>
                    <a:bodyPr/>
                    <a:lstStyle/>
                    <a:p>
                      <a:pPr>
                        <a:buNone/>
                      </a:pPr>
                      <a:r>
                        <a:rPr lang="es-ES" sz="800" b="0" dirty="0"/>
                        <a:t>Bloquear acceso a </a:t>
                      </a:r>
                      <a:r>
                        <a:rPr lang="es-ES" sz="800" b="0" dirty="0" err="1"/>
                        <a:t>transcript_text</a:t>
                      </a:r>
                      <a:r>
                        <a:rPr lang="es-ES" sz="800" b="0" dirty="0"/>
                        <a:t> y exponer solo </a:t>
                      </a:r>
                      <a:r>
                        <a:rPr lang="es-ES" sz="800" b="0" dirty="0" err="1"/>
                        <a:t>summary</a:t>
                      </a:r>
                      <a:r>
                        <a:rPr lang="es-ES" sz="800" b="0" dirty="0"/>
                        <a:t> generada por IA - Filtros por país, región, unidad de negocio, para que cada equipo vea solo sus clientes</a:t>
                      </a:r>
                    </a:p>
                  </a:txBody>
                  <a:tcPr marL="77311" marR="77311" marT="38656" marB="38656" anchor="ctr"/>
                </a:tc>
                <a:extLst>
                  <a:ext uri="{0D108BD9-81ED-4DB2-BD59-A6C34878D82A}">
                    <a16:rowId xmlns:a16="http://schemas.microsoft.com/office/drawing/2014/main" val="1058998719"/>
                  </a:ext>
                </a:extLst>
              </a:tr>
              <a:tr h="542196">
                <a:tc>
                  <a:txBody>
                    <a:bodyPr/>
                    <a:lstStyle/>
                    <a:p>
                      <a:pPr>
                        <a:buNone/>
                      </a:pPr>
                      <a:r>
                        <a:rPr lang="es-CO" sz="800" dirty="0"/>
                        <a:t>Cifrado complementario</a:t>
                      </a:r>
                    </a:p>
                  </a:txBody>
                  <a:tcPr marL="77311" marR="77311" marT="38656" marB="38656" anchor="ctr"/>
                </a:tc>
                <a:tc>
                  <a:txBody>
                    <a:bodyPr/>
                    <a:lstStyle/>
                    <a:p>
                      <a:pPr>
                        <a:buNone/>
                      </a:pPr>
                      <a:r>
                        <a:rPr lang="es-ES" sz="800" b="0" dirty="0"/>
                        <a:t>El cifrado en reposo y en tránsito se hace con KMS y TLS </a:t>
                      </a:r>
                    </a:p>
                  </a:txBody>
                  <a:tcPr marL="77311" marR="77311" marT="38656" marB="38656" anchor="ctr"/>
                </a:tc>
                <a:extLst>
                  <a:ext uri="{0D108BD9-81ED-4DB2-BD59-A6C34878D82A}">
                    <a16:rowId xmlns:a16="http://schemas.microsoft.com/office/drawing/2014/main" val="399125337"/>
                  </a:ext>
                </a:extLst>
              </a:tr>
              <a:tr h="493979">
                <a:tc>
                  <a:txBody>
                    <a:bodyPr/>
                    <a:lstStyle/>
                    <a:p>
                      <a:pPr>
                        <a:buNone/>
                      </a:pPr>
                      <a:r>
                        <a:rPr lang="es-CO" sz="800" dirty="0"/>
                        <a:t>Enmascaramiento</a:t>
                      </a:r>
                    </a:p>
                  </a:txBody>
                  <a:tcPr marL="77311" marR="77311" marT="38656" marB="38656" anchor="ctr"/>
                </a:tc>
                <a:tc>
                  <a:txBody>
                    <a:bodyPr/>
                    <a:lstStyle/>
                    <a:p>
                      <a:pPr>
                        <a:buNone/>
                      </a:pPr>
                      <a:r>
                        <a:rPr lang="es-ES" sz="800" b="0" dirty="0"/>
                        <a:t>Posibilidad de vistas SQL con datos enmascarados (cuentas truncadas, etc.)</a:t>
                      </a:r>
                    </a:p>
                  </a:txBody>
                  <a:tcPr marL="77311" marR="77311" marT="38656" marB="38656" anchor="ctr"/>
                </a:tc>
                <a:extLst>
                  <a:ext uri="{0D108BD9-81ED-4DB2-BD59-A6C34878D82A}">
                    <a16:rowId xmlns:a16="http://schemas.microsoft.com/office/drawing/2014/main" val="669032512"/>
                  </a:ext>
                </a:extLst>
              </a:tr>
            </a:tbl>
          </a:graphicData>
        </a:graphic>
      </p:graphicFrame>
      <p:graphicFrame>
        <p:nvGraphicFramePr>
          <p:cNvPr id="10" name="Tabla 9">
            <a:extLst>
              <a:ext uri="{FF2B5EF4-FFF2-40B4-BE49-F238E27FC236}">
                <a16:creationId xmlns:a16="http://schemas.microsoft.com/office/drawing/2014/main" id="{DE885E2C-0BAE-ABFC-EED2-8C6599F3D47B}"/>
              </a:ext>
            </a:extLst>
          </p:cNvPr>
          <p:cNvGraphicFramePr>
            <a:graphicFrameLocks noGrp="1"/>
          </p:cNvGraphicFramePr>
          <p:nvPr>
            <p:extLst>
              <p:ext uri="{D42A27DB-BD31-4B8C-83A1-F6EECF244321}">
                <p14:modId xmlns:p14="http://schemas.microsoft.com/office/powerpoint/2010/main" val="3185035514"/>
              </p:ext>
            </p:extLst>
          </p:nvPr>
        </p:nvGraphicFramePr>
        <p:xfrm>
          <a:off x="4520859" y="2065704"/>
          <a:ext cx="3048000" cy="3201749"/>
        </p:xfrm>
        <a:graphic>
          <a:graphicData uri="http://schemas.openxmlformats.org/drawingml/2006/table">
            <a:tbl>
              <a:tblPr firstRow="1" firstCol="1">
                <a:tableStyleId>{2A488322-F2BA-4B5B-9748-0D474271808F}</a:tableStyleId>
              </a:tblPr>
              <a:tblGrid>
                <a:gridCol w="1178870">
                  <a:extLst>
                    <a:ext uri="{9D8B030D-6E8A-4147-A177-3AD203B41FA5}">
                      <a16:colId xmlns:a16="http://schemas.microsoft.com/office/drawing/2014/main" val="252904835"/>
                    </a:ext>
                  </a:extLst>
                </a:gridCol>
                <a:gridCol w="1869130">
                  <a:extLst>
                    <a:ext uri="{9D8B030D-6E8A-4147-A177-3AD203B41FA5}">
                      <a16:colId xmlns:a16="http://schemas.microsoft.com/office/drawing/2014/main" val="1360827679"/>
                    </a:ext>
                  </a:extLst>
                </a:gridCol>
              </a:tblGrid>
              <a:tr h="243611">
                <a:tc>
                  <a:txBody>
                    <a:bodyPr/>
                    <a:lstStyle/>
                    <a:p>
                      <a:pPr>
                        <a:buNone/>
                      </a:pPr>
                      <a:r>
                        <a:rPr lang="es-CO" sz="800" dirty="0"/>
                        <a:t>Tema</a:t>
                      </a:r>
                    </a:p>
                  </a:txBody>
                  <a:tcPr anchor="ctr"/>
                </a:tc>
                <a:tc>
                  <a:txBody>
                    <a:bodyPr/>
                    <a:lstStyle/>
                    <a:p>
                      <a:pPr>
                        <a:buNone/>
                      </a:pPr>
                      <a:endParaRPr lang="es-CO" sz="800" dirty="0"/>
                    </a:p>
                  </a:txBody>
                  <a:tcPr anchor="ctr"/>
                </a:tc>
                <a:extLst>
                  <a:ext uri="{0D108BD9-81ED-4DB2-BD59-A6C34878D82A}">
                    <a16:rowId xmlns:a16="http://schemas.microsoft.com/office/drawing/2014/main" val="1563596726"/>
                  </a:ext>
                </a:extLst>
              </a:tr>
              <a:tr h="939644">
                <a:tc>
                  <a:txBody>
                    <a:bodyPr/>
                    <a:lstStyle/>
                    <a:p>
                      <a:pPr>
                        <a:buNone/>
                      </a:pPr>
                      <a:r>
                        <a:rPr lang="es-CO" sz="800" dirty="0"/>
                        <a:t>Auditoría de accesos</a:t>
                      </a:r>
                    </a:p>
                  </a:txBody>
                  <a:tcPr anchor="ctr"/>
                </a:tc>
                <a:tc>
                  <a:txBody>
                    <a:bodyPr/>
                    <a:lstStyle/>
                    <a:p>
                      <a:pPr>
                        <a:buNone/>
                      </a:pPr>
                      <a:r>
                        <a:rPr lang="es-ES" sz="800" b="0" dirty="0"/>
                        <a:t>- Operaciones de GRANT/REVOKE y accesos a datos gobernados quedan registrados en </a:t>
                      </a:r>
                      <a:r>
                        <a:rPr lang="es-ES" sz="800" b="0" dirty="0" err="1"/>
                        <a:t>CloudTrail</a:t>
                      </a:r>
                      <a:r>
                        <a:rPr lang="es-ES" sz="800" b="0" dirty="0"/>
                        <a:t> y </a:t>
                      </a:r>
                      <a:r>
                        <a:rPr lang="es-ES" sz="800" b="0" dirty="0" err="1"/>
                        <a:t>CloudWatch</a:t>
                      </a:r>
                      <a:r>
                        <a:rPr lang="es-ES" sz="800" b="0" dirty="0"/>
                        <a:t> Logs - Permite responder: quién consultó datos de un país, quién consultó columnas PII, etc.</a:t>
                      </a:r>
                    </a:p>
                  </a:txBody>
                  <a:tcPr anchor="ctr"/>
                </a:tc>
                <a:extLst>
                  <a:ext uri="{0D108BD9-81ED-4DB2-BD59-A6C34878D82A}">
                    <a16:rowId xmlns:a16="http://schemas.microsoft.com/office/drawing/2014/main" val="3352114326"/>
                  </a:ext>
                </a:extLst>
              </a:tr>
              <a:tr h="1078850">
                <a:tc>
                  <a:txBody>
                    <a:bodyPr/>
                    <a:lstStyle/>
                    <a:p>
                      <a:pPr>
                        <a:buNone/>
                      </a:pPr>
                      <a:r>
                        <a:rPr lang="es-CO" sz="800"/>
                        <a:t>Trazabilidad con pipelines</a:t>
                      </a:r>
                    </a:p>
                  </a:txBody>
                  <a:tcPr anchor="ctr"/>
                </a:tc>
                <a:tc>
                  <a:txBody>
                    <a:bodyPr/>
                    <a:lstStyle/>
                    <a:p>
                      <a:pPr marL="171450" indent="-171450">
                        <a:buFontTx/>
                        <a:buChar char="-"/>
                      </a:pPr>
                      <a:r>
                        <a:rPr lang="es-ES" sz="800" b="0" dirty="0"/>
                        <a:t>Se pueden cruzar: - Logs de ejecución de </a:t>
                      </a:r>
                      <a:r>
                        <a:rPr lang="es-ES" sz="800" b="0" dirty="0" err="1"/>
                        <a:t>Glue</a:t>
                      </a:r>
                      <a:r>
                        <a:rPr lang="es-ES" sz="800" b="0" dirty="0"/>
                        <a:t> Jobs y Lambda en </a:t>
                      </a:r>
                      <a:r>
                        <a:rPr lang="es-ES" sz="800" b="0" dirty="0" err="1"/>
                        <a:t>CloudWatch</a:t>
                      </a:r>
                      <a:r>
                        <a:rPr lang="es-ES" sz="800" b="0" dirty="0"/>
                        <a:t> - Logs de acceso a datos de Lake </a:t>
                      </a:r>
                      <a:r>
                        <a:rPr lang="es-ES" sz="800" b="0" dirty="0" err="1"/>
                        <a:t>Formation</a:t>
                      </a:r>
                      <a:r>
                        <a:rPr lang="es-ES" sz="800" b="0" dirty="0"/>
                        <a:t> y S3</a:t>
                      </a:r>
                    </a:p>
                    <a:p>
                      <a:pPr marL="171450" indent="-171450">
                        <a:buFontTx/>
                        <a:buChar char="-"/>
                      </a:pPr>
                      <a:r>
                        <a:rPr lang="es-ES" sz="800" b="0" dirty="0"/>
                        <a:t> - Ante un fallo o incidente, se identifica: qué </a:t>
                      </a:r>
                      <a:r>
                        <a:rPr lang="es-ES" sz="800" b="0" dirty="0" err="1"/>
                        <a:t>job</a:t>
                      </a:r>
                      <a:r>
                        <a:rPr lang="es-ES" sz="800" b="0" dirty="0"/>
                        <a:t> tocó qué tablas y qué usuarios consultaron esos datos después</a:t>
                      </a:r>
                    </a:p>
                  </a:txBody>
                  <a:tcPr anchor="ctr"/>
                </a:tc>
                <a:extLst>
                  <a:ext uri="{0D108BD9-81ED-4DB2-BD59-A6C34878D82A}">
                    <a16:rowId xmlns:a16="http://schemas.microsoft.com/office/drawing/2014/main" val="3173314035"/>
                  </a:ext>
                </a:extLst>
              </a:tr>
              <a:tr h="939644">
                <a:tc>
                  <a:txBody>
                    <a:bodyPr/>
                    <a:lstStyle/>
                    <a:p>
                      <a:pPr>
                        <a:buNone/>
                      </a:pPr>
                      <a:r>
                        <a:rPr lang="es-CO" sz="800" dirty="0"/>
                        <a:t>Reprocesos controlados</a:t>
                      </a:r>
                    </a:p>
                  </a:txBody>
                  <a:tcPr anchor="ctr"/>
                </a:tc>
                <a:tc>
                  <a:txBody>
                    <a:bodyPr/>
                    <a:lstStyle/>
                    <a:p>
                      <a:pPr>
                        <a:buNone/>
                      </a:pPr>
                      <a:r>
                        <a:rPr lang="es-ES" sz="800" b="0" dirty="0"/>
                        <a:t>-En reprocesos </a:t>
                      </a:r>
                      <a:r>
                        <a:rPr lang="es-ES" sz="800" b="0" dirty="0" err="1"/>
                        <a:t>batch</a:t>
                      </a:r>
                      <a:r>
                        <a:rPr lang="es-ES" sz="800" b="0" dirty="0"/>
                        <a:t> de interacciones no enriquecidas desde S3 </a:t>
                      </a:r>
                      <a:r>
                        <a:rPr lang="es-ES" sz="800" b="0" dirty="0" err="1"/>
                        <a:t>Curated</a:t>
                      </a:r>
                      <a:endParaRPr lang="es-ES" sz="800" b="0" dirty="0"/>
                    </a:p>
                  </a:txBody>
                  <a:tcPr anchor="ctr"/>
                </a:tc>
                <a:extLst>
                  <a:ext uri="{0D108BD9-81ED-4DB2-BD59-A6C34878D82A}">
                    <a16:rowId xmlns:a16="http://schemas.microsoft.com/office/drawing/2014/main" val="61790305"/>
                  </a:ext>
                </a:extLst>
              </a:tr>
            </a:tbl>
          </a:graphicData>
        </a:graphic>
      </p:graphicFrame>
      <p:sp>
        <p:nvSpPr>
          <p:cNvPr id="11" name="CuadroTexto 10">
            <a:extLst>
              <a:ext uri="{FF2B5EF4-FFF2-40B4-BE49-F238E27FC236}">
                <a16:creationId xmlns:a16="http://schemas.microsoft.com/office/drawing/2014/main" id="{013E5358-3E52-A976-7D95-3886D6617499}"/>
              </a:ext>
            </a:extLst>
          </p:cNvPr>
          <p:cNvSpPr txBox="1"/>
          <p:nvPr/>
        </p:nvSpPr>
        <p:spPr>
          <a:xfrm>
            <a:off x="-152400" y="1421270"/>
            <a:ext cx="4191000" cy="338554"/>
          </a:xfrm>
          <a:prstGeom prst="rect">
            <a:avLst/>
          </a:prstGeom>
          <a:noFill/>
        </p:spPr>
        <p:txBody>
          <a:bodyPr wrap="square">
            <a:spAutoFit/>
          </a:bodyPr>
          <a:lstStyle/>
          <a:p>
            <a:pPr algn="ctr"/>
            <a:r>
              <a:rPr lang="es-CO" sz="1600" dirty="0">
                <a:solidFill>
                  <a:srgbClr val="FF4100"/>
                </a:solidFill>
                <a:latin typeface="Arial MT"/>
                <a:ea typeface="+mj-ea"/>
              </a:rPr>
              <a:t>Security </a:t>
            </a:r>
            <a:r>
              <a:rPr lang="es-CO" sz="1600" dirty="0" err="1">
                <a:solidFill>
                  <a:srgbClr val="FF4100"/>
                </a:solidFill>
                <a:latin typeface="Arial MT"/>
                <a:ea typeface="+mj-ea"/>
              </a:rPr>
              <a:t>Components</a:t>
            </a:r>
            <a:endParaRPr lang="es-CO" sz="1600" dirty="0">
              <a:solidFill>
                <a:srgbClr val="FF4100"/>
              </a:solidFill>
              <a:latin typeface="Arial MT"/>
              <a:ea typeface="+mj-ea"/>
            </a:endParaRPr>
          </a:p>
        </p:txBody>
      </p:sp>
      <p:sp>
        <p:nvSpPr>
          <p:cNvPr id="12" name="CuadroTexto 11">
            <a:extLst>
              <a:ext uri="{FF2B5EF4-FFF2-40B4-BE49-F238E27FC236}">
                <a16:creationId xmlns:a16="http://schemas.microsoft.com/office/drawing/2014/main" id="{DCAB7CD0-E001-5A3F-3678-6DADFEAC2E4D}"/>
              </a:ext>
            </a:extLst>
          </p:cNvPr>
          <p:cNvSpPr txBox="1"/>
          <p:nvPr/>
        </p:nvSpPr>
        <p:spPr>
          <a:xfrm>
            <a:off x="3810000" y="1412066"/>
            <a:ext cx="4191000" cy="338554"/>
          </a:xfrm>
          <a:prstGeom prst="rect">
            <a:avLst/>
          </a:prstGeom>
          <a:noFill/>
        </p:spPr>
        <p:txBody>
          <a:bodyPr wrap="square">
            <a:spAutoFit/>
          </a:bodyPr>
          <a:lstStyle/>
          <a:p>
            <a:pPr algn="ctr"/>
            <a:r>
              <a:rPr lang="es-CO" sz="1600" dirty="0" err="1">
                <a:solidFill>
                  <a:srgbClr val="FF4100"/>
                </a:solidFill>
                <a:latin typeface="Arial MT"/>
                <a:ea typeface="+mj-ea"/>
              </a:rPr>
              <a:t>Observability</a:t>
            </a:r>
            <a:r>
              <a:rPr lang="es-CO" sz="1600" dirty="0">
                <a:solidFill>
                  <a:srgbClr val="FF4100"/>
                </a:solidFill>
                <a:latin typeface="Arial MT"/>
                <a:ea typeface="+mj-ea"/>
              </a:rPr>
              <a:t> </a:t>
            </a:r>
            <a:r>
              <a:rPr lang="es-CO" sz="1600" dirty="0" err="1">
                <a:solidFill>
                  <a:srgbClr val="FF4100"/>
                </a:solidFill>
                <a:latin typeface="Arial MT"/>
                <a:ea typeface="+mj-ea"/>
              </a:rPr>
              <a:t>Components</a:t>
            </a:r>
            <a:endParaRPr lang="es-CO" sz="1600" dirty="0">
              <a:solidFill>
                <a:srgbClr val="FF4100"/>
              </a:solidFill>
              <a:latin typeface="Arial MT"/>
              <a:ea typeface="+mj-ea"/>
            </a:endParaRPr>
          </a:p>
        </p:txBody>
      </p:sp>
      <p:sp>
        <p:nvSpPr>
          <p:cNvPr id="13" name="CuadroTexto 12">
            <a:extLst>
              <a:ext uri="{FF2B5EF4-FFF2-40B4-BE49-F238E27FC236}">
                <a16:creationId xmlns:a16="http://schemas.microsoft.com/office/drawing/2014/main" id="{5468DB52-4FC0-AA02-FE93-392AF1B33B65}"/>
              </a:ext>
            </a:extLst>
          </p:cNvPr>
          <p:cNvSpPr txBox="1"/>
          <p:nvPr/>
        </p:nvSpPr>
        <p:spPr>
          <a:xfrm>
            <a:off x="7978498" y="1377862"/>
            <a:ext cx="4191000" cy="338554"/>
          </a:xfrm>
          <a:prstGeom prst="rect">
            <a:avLst/>
          </a:prstGeom>
          <a:noFill/>
        </p:spPr>
        <p:txBody>
          <a:bodyPr wrap="square">
            <a:spAutoFit/>
          </a:bodyPr>
          <a:lstStyle/>
          <a:p>
            <a:pPr algn="ctr"/>
            <a:r>
              <a:rPr lang="es-CO" sz="1600" dirty="0">
                <a:solidFill>
                  <a:srgbClr val="FF4100"/>
                </a:solidFill>
                <a:latin typeface="Arial MT"/>
                <a:ea typeface="+mj-ea"/>
              </a:rPr>
              <a:t>Data </a:t>
            </a:r>
            <a:r>
              <a:rPr lang="es-CO" sz="1600" dirty="0" err="1">
                <a:solidFill>
                  <a:srgbClr val="FF4100"/>
                </a:solidFill>
                <a:latin typeface="Arial MT"/>
                <a:ea typeface="+mj-ea"/>
              </a:rPr>
              <a:t>Governance</a:t>
            </a:r>
            <a:r>
              <a:rPr lang="es-CO" sz="1600" dirty="0">
                <a:solidFill>
                  <a:srgbClr val="FF4100"/>
                </a:solidFill>
                <a:latin typeface="Arial MT"/>
                <a:ea typeface="+mj-ea"/>
              </a:rPr>
              <a:t> </a:t>
            </a:r>
            <a:r>
              <a:rPr lang="es-CO" sz="1600" dirty="0" err="1">
                <a:solidFill>
                  <a:srgbClr val="FF4100"/>
                </a:solidFill>
                <a:latin typeface="Arial MT"/>
                <a:ea typeface="+mj-ea"/>
              </a:rPr>
              <a:t>Components</a:t>
            </a:r>
            <a:endParaRPr lang="es-CO" sz="1600" dirty="0">
              <a:solidFill>
                <a:srgbClr val="FF4100"/>
              </a:solidFill>
              <a:latin typeface="Arial MT"/>
              <a:ea typeface="+mj-ea"/>
            </a:endParaRPr>
          </a:p>
        </p:txBody>
      </p:sp>
      <p:pic>
        <p:nvPicPr>
          <p:cNvPr id="14" name="Picture 2" descr="How-to: Create a Data Lake using AWS Lake Formation | by Abdul Rafee Wahab  | Medium">
            <a:extLst>
              <a:ext uri="{FF2B5EF4-FFF2-40B4-BE49-F238E27FC236}">
                <a16:creationId xmlns:a16="http://schemas.microsoft.com/office/drawing/2014/main" id="{19468D51-6677-992C-F037-33234C2D8A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7800" y="5530410"/>
            <a:ext cx="805213" cy="8052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WS Glue Data Catalog SVG and PNG Icons | AWS Icons">
            <a:extLst>
              <a:ext uri="{FF2B5EF4-FFF2-40B4-BE49-F238E27FC236}">
                <a16:creationId xmlns:a16="http://schemas.microsoft.com/office/drawing/2014/main" id="{0A52E154-6B50-A1D9-5FBB-DF23FA556E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11331" y="5509911"/>
            <a:ext cx="805214" cy="78911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29D93026-A057-13ED-D194-CF6ABD2C481F}"/>
              </a:ext>
            </a:extLst>
          </p:cNvPr>
          <p:cNvPicPr>
            <a:picLocks noChangeAspect="1"/>
          </p:cNvPicPr>
          <p:nvPr/>
        </p:nvPicPr>
        <p:blipFill>
          <a:blip r:embed="rId6"/>
          <a:stretch>
            <a:fillRect/>
          </a:stretch>
        </p:blipFill>
        <p:spPr>
          <a:xfrm>
            <a:off x="1093147" y="5527489"/>
            <a:ext cx="2279555" cy="861687"/>
          </a:xfrm>
          <a:prstGeom prst="rect">
            <a:avLst/>
          </a:prstGeom>
        </p:spPr>
      </p:pic>
      <p:pic>
        <p:nvPicPr>
          <p:cNvPr id="18" name="Imagen 17">
            <a:extLst>
              <a:ext uri="{FF2B5EF4-FFF2-40B4-BE49-F238E27FC236}">
                <a16:creationId xmlns:a16="http://schemas.microsoft.com/office/drawing/2014/main" id="{76D4E930-41F0-8223-EDB2-6C723A95CA11}"/>
              </a:ext>
            </a:extLst>
          </p:cNvPr>
          <p:cNvPicPr>
            <a:picLocks noChangeAspect="1"/>
          </p:cNvPicPr>
          <p:nvPr/>
        </p:nvPicPr>
        <p:blipFill>
          <a:blip r:embed="rId7"/>
          <a:stretch>
            <a:fillRect/>
          </a:stretch>
        </p:blipFill>
        <p:spPr>
          <a:xfrm>
            <a:off x="5212188" y="5503750"/>
            <a:ext cx="1767623" cy="823933"/>
          </a:xfrm>
          <a:prstGeom prst="rect">
            <a:avLst/>
          </a:prstGeom>
        </p:spPr>
      </p:pic>
    </p:spTree>
    <p:extLst>
      <p:ext uri="{BB962C8B-B14F-4D97-AF65-F5344CB8AC3E}">
        <p14:creationId xmlns:p14="http://schemas.microsoft.com/office/powerpoint/2010/main" val="273428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450B59-EC20-22E4-6AEA-79A11389330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430F0E3-1A6F-01E5-C961-B4EDC15D6719}"/>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CD04B2DD-AC82-A824-06EE-1A0FD6AF6F1A}"/>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7528B667-4E2E-F1C0-7DF1-20A6C5B5C764}"/>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6F50BC7F-19FB-CED4-87DC-9221ADF8C1F7}"/>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6847DAA3-8DBE-1103-ADCA-82F8C191EA0A}"/>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110915DC-4B5D-0831-9F11-994E28B0360A}"/>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44DB9840-71F2-8C0E-B01E-0032BA98645F}"/>
              </a:ext>
            </a:extLst>
          </p:cNvPr>
          <p:cNvSpPr txBox="1">
            <a:spLocks noGrp="1"/>
          </p:cNvSpPr>
          <p:nvPr>
            <p:ph type="title"/>
          </p:nvPr>
        </p:nvSpPr>
        <p:spPr>
          <a:xfrm>
            <a:off x="262001" y="633289"/>
            <a:ext cx="4073525" cy="933589"/>
          </a:xfrm>
          <a:prstGeom prst="rect">
            <a:avLst/>
          </a:prstGeom>
        </p:spPr>
        <p:txBody>
          <a:bodyPr vert="horz" wrap="square" lIns="0" tIns="40640" rIns="0" bIns="0" rtlCol="0">
            <a:spAutoFit/>
          </a:bodyPr>
          <a:lstStyle/>
          <a:p>
            <a:pPr marL="38100">
              <a:spcBef>
                <a:spcPts val="320"/>
              </a:spcBef>
            </a:pPr>
            <a:r>
              <a:rPr lang="en-US" sz="2600" b="0" dirty="0">
                <a:solidFill>
                  <a:srgbClr val="3D3838"/>
                </a:solidFill>
                <a:latin typeface="Arial MT"/>
              </a:rPr>
              <a:t>Context and Requirements</a:t>
            </a:r>
            <a:br>
              <a:rPr lang="en-US" sz="1600" dirty="0">
                <a:latin typeface="Arial" panose="020B0604020202020204" pitchFamily="34" charset="0"/>
                <a:cs typeface="Arial" panose="020B0604020202020204" pitchFamily="34" charset="0"/>
              </a:rPr>
            </a:br>
            <a:r>
              <a:rPr lang="en-US" sz="1600" b="0" spc="-10" dirty="0">
                <a:solidFill>
                  <a:srgbClr val="FF4100"/>
                </a:solidFill>
                <a:latin typeface="Arial MT"/>
              </a:rPr>
              <a:t>1.1 System Objective</a:t>
            </a:r>
            <a:br>
              <a:rPr lang="en-US" sz="1600" dirty="0">
                <a:latin typeface="Arial" panose="020B0604020202020204" pitchFamily="34" charset="0"/>
                <a:cs typeface="Arial" panose="020B0604020202020204" pitchFamily="34" charset="0"/>
              </a:rPr>
            </a:br>
            <a:endParaRPr sz="1600" dirty="0">
              <a:latin typeface="Arial MT"/>
              <a:cs typeface="Arial MT"/>
            </a:endParaRPr>
          </a:p>
        </p:txBody>
      </p:sp>
      <p:sp>
        <p:nvSpPr>
          <p:cNvPr id="83" name="object 83">
            <a:extLst>
              <a:ext uri="{FF2B5EF4-FFF2-40B4-BE49-F238E27FC236}">
                <a16:creationId xmlns:a16="http://schemas.microsoft.com/office/drawing/2014/main" id="{149DF5E4-640E-E934-6D3D-892BFAF1CFA6}"/>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8F02D482-D26E-C203-C89D-8E1E7672D0E0}"/>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3</a:t>
            </a:fld>
            <a:endParaRPr spc="-25" dirty="0"/>
          </a:p>
        </p:txBody>
      </p:sp>
      <p:grpSp>
        <p:nvGrpSpPr>
          <p:cNvPr id="67" name="object 67">
            <a:extLst>
              <a:ext uri="{FF2B5EF4-FFF2-40B4-BE49-F238E27FC236}">
                <a16:creationId xmlns:a16="http://schemas.microsoft.com/office/drawing/2014/main" id="{1D2AC7A5-4E7D-B9FE-31E1-640DFE8C7D70}"/>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0730E795-F135-0786-16C1-0424BBD80EDE}"/>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F4AA722C-23A8-52D2-C596-9C0B0A0071CF}"/>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06C97C37-F7D9-31EE-2E64-E02A3D9F1521}"/>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66FC6381-DEDD-6255-CB4D-45B7DCFE61CC}"/>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C70CC042-836E-62C4-1E36-350131BD58C3}"/>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B5E3AAD2-C1AE-236E-0504-CBD9F4F68A30}"/>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2D7B4459-5F0B-C41C-B514-556E9CE21C5A}"/>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B338096C-9388-7847-44C5-9F1F54D7BC8F}"/>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B3FC8A84-71CE-457A-D216-D6C73FBF7747}"/>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B49D226C-0E90-09C8-F1AB-610D94195048}"/>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95AF7AD2-AE59-899F-621E-452C9278101C}"/>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13F32416-08B0-C638-1788-85718A197EDF}"/>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graphicFrame>
        <p:nvGraphicFramePr>
          <p:cNvPr id="10" name="Diagrama 9">
            <a:extLst>
              <a:ext uri="{FF2B5EF4-FFF2-40B4-BE49-F238E27FC236}">
                <a16:creationId xmlns:a16="http://schemas.microsoft.com/office/drawing/2014/main" id="{54381C2E-D354-29E6-F649-60360EA6FB9F}"/>
              </a:ext>
            </a:extLst>
          </p:cNvPr>
          <p:cNvGraphicFramePr/>
          <p:nvPr>
            <p:extLst>
              <p:ext uri="{D42A27DB-BD31-4B8C-83A1-F6EECF244321}">
                <p14:modId xmlns:p14="http://schemas.microsoft.com/office/powerpoint/2010/main" val="1767551713"/>
              </p:ext>
            </p:extLst>
          </p:nvPr>
        </p:nvGraphicFramePr>
        <p:xfrm>
          <a:off x="24832" y="2027938"/>
          <a:ext cx="11790890" cy="12717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a 10">
            <a:extLst>
              <a:ext uri="{FF2B5EF4-FFF2-40B4-BE49-F238E27FC236}">
                <a16:creationId xmlns:a16="http://schemas.microsoft.com/office/drawing/2014/main" id="{4BF19522-CE6A-E25E-4D57-910B64D903BC}"/>
              </a:ext>
            </a:extLst>
          </p:cNvPr>
          <p:cNvGraphicFramePr/>
          <p:nvPr>
            <p:extLst>
              <p:ext uri="{D42A27DB-BD31-4B8C-83A1-F6EECF244321}">
                <p14:modId xmlns:p14="http://schemas.microsoft.com/office/powerpoint/2010/main" val="2228416303"/>
              </p:ext>
            </p:extLst>
          </p:nvPr>
        </p:nvGraphicFramePr>
        <p:xfrm>
          <a:off x="1930923" y="3243119"/>
          <a:ext cx="8501065" cy="25853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535001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CB66F9E-6F9F-8DFF-54EA-C63A40255AA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F68A5ED-FB2C-ECCF-E345-6C1E2EF1DF36}"/>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1957E7AC-E6C6-3BDF-01F7-5FD37DC94FB2}"/>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649E7CBB-AC62-52C1-71B2-24A00861D749}"/>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3BBA56BD-3209-559E-4FF2-CEDD657F94E1}"/>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EECF988C-2616-F6CA-81F9-440ED328F5FD}"/>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0A371BE2-C68F-1716-D5D9-A51B357CA47E}"/>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3E8492A1-FC3B-56E3-8F72-FAEB1177B6A5}"/>
              </a:ext>
            </a:extLst>
          </p:cNvPr>
          <p:cNvSpPr txBox="1">
            <a:spLocks noGrp="1"/>
          </p:cNvSpPr>
          <p:nvPr>
            <p:ph type="title"/>
          </p:nvPr>
        </p:nvSpPr>
        <p:spPr>
          <a:xfrm>
            <a:off x="533400" y="271193"/>
            <a:ext cx="4073525" cy="1395254"/>
          </a:xfrm>
          <a:prstGeom prst="rect">
            <a:avLst/>
          </a:prstGeom>
        </p:spPr>
        <p:txBody>
          <a:bodyPr vert="horz" wrap="square" lIns="0" tIns="40640" rIns="0" bIns="0" rtlCol="0">
            <a:spAutoFit/>
          </a:bodyPr>
          <a:lstStyle/>
          <a:p>
            <a:pPr marL="38100">
              <a:spcBef>
                <a:spcPts val="320"/>
              </a:spcBef>
            </a:pPr>
            <a:r>
              <a:rPr lang="en-US" sz="2600" b="0" dirty="0">
                <a:solidFill>
                  <a:srgbClr val="3D3838"/>
                </a:solidFill>
                <a:latin typeface="Arial MT"/>
              </a:rPr>
              <a:t>1.2 Main Users / Actors</a:t>
            </a:r>
            <a:br>
              <a:rPr lang="en-US" sz="2600" b="0" dirty="0">
                <a:solidFill>
                  <a:srgbClr val="3D3838"/>
                </a:solidFill>
                <a:latin typeface="Arial MT"/>
              </a:rPr>
            </a:br>
            <a:br>
              <a:rPr lang="en-US" sz="1400" dirty="0">
                <a:latin typeface="Arial" panose="020B0604020202020204" pitchFamily="34" charset="0"/>
                <a:cs typeface="Arial" panose="020B0604020202020204" pitchFamily="34" charset="0"/>
              </a:rPr>
            </a:br>
            <a:r>
              <a:rPr lang="en-US" sz="1600" b="0" dirty="0">
                <a:solidFill>
                  <a:schemeClr val="tx1"/>
                </a:solidFill>
                <a:latin typeface="Arial MT"/>
              </a:rPr>
              <a:t>1.2.1 CRM Systems (Salesforce)</a:t>
            </a:r>
            <a:br>
              <a:rPr lang="en-US" sz="1600" b="0" dirty="0">
                <a:solidFill>
                  <a:srgbClr val="FF4100"/>
                </a:solidFill>
                <a:latin typeface="Arial MT"/>
              </a:rPr>
            </a:br>
            <a:r>
              <a:rPr lang="en-US" sz="1600" b="0" spc="-10" dirty="0">
                <a:solidFill>
                  <a:srgbClr val="FF4100"/>
                </a:solidFill>
                <a:latin typeface="Arial MT"/>
              </a:rPr>
              <a:t>What the platform provides to them</a:t>
            </a:r>
            <a:br>
              <a:rPr lang="en-US" sz="1600" dirty="0">
                <a:latin typeface="Arial" panose="020B0604020202020204" pitchFamily="34" charset="0"/>
                <a:cs typeface="Arial" panose="020B0604020202020204" pitchFamily="34" charset="0"/>
              </a:rPr>
            </a:br>
            <a:endParaRPr sz="1600" dirty="0">
              <a:latin typeface="Arial MT"/>
              <a:cs typeface="Arial MT"/>
            </a:endParaRPr>
          </a:p>
        </p:txBody>
      </p:sp>
      <p:sp>
        <p:nvSpPr>
          <p:cNvPr id="83" name="object 83">
            <a:extLst>
              <a:ext uri="{FF2B5EF4-FFF2-40B4-BE49-F238E27FC236}">
                <a16:creationId xmlns:a16="http://schemas.microsoft.com/office/drawing/2014/main" id="{DCFFFFC0-C662-F567-7D59-1DC4BCD24AFF}"/>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83DB0995-6C1E-EAE6-DBD0-4A0DEE423C55}"/>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4</a:t>
            </a:fld>
            <a:endParaRPr spc="-25" dirty="0"/>
          </a:p>
        </p:txBody>
      </p:sp>
      <p:grpSp>
        <p:nvGrpSpPr>
          <p:cNvPr id="67" name="object 67">
            <a:extLst>
              <a:ext uri="{FF2B5EF4-FFF2-40B4-BE49-F238E27FC236}">
                <a16:creationId xmlns:a16="http://schemas.microsoft.com/office/drawing/2014/main" id="{58A7A2BA-B2D9-A2A5-AA05-E670060548B1}"/>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CEB6240E-EFAC-B164-B839-12EA017C1B5B}"/>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97B51AB2-F3D4-92A7-EA03-FDD617DA2AFA}"/>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F0D766E2-E666-FB8B-A228-FB0A9E815DAF}"/>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98896DC7-ED84-CDA7-47A3-148887E479ED}"/>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0D8C23F7-1961-5A58-ED83-A652E3B25A2A}"/>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8821C6CF-D331-325E-93C0-FEF65A1FFB20}"/>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121948C6-8166-1095-ACEA-D42C8C2B5DA7}"/>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9DD227B3-25CF-99A1-449C-F7913F59E5B2}"/>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611EE982-0272-21CD-DBAE-C47530C829F0}"/>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E5F67001-CB70-08E7-BDB1-947C5B601E77}"/>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1DF2D354-65FF-EDB1-BDBB-4468FE084CBF}"/>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61C10A94-B654-3BD8-E423-6E873C9C28AD}"/>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sp>
        <p:nvSpPr>
          <p:cNvPr id="8" name="CuadroTexto 7">
            <a:extLst>
              <a:ext uri="{FF2B5EF4-FFF2-40B4-BE49-F238E27FC236}">
                <a16:creationId xmlns:a16="http://schemas.microsoft.com/office/drawing/2014/main" id="{8675AE9B-3D03-F5EC-EBBE-44196E2C0CDB}"/>
              </a:ext>
            </a:extLst>
          </p:cNvPr>
          <p:cNvSpPr txBox="1"/>
          <p:nvPr/>
        </p:nvSpPr>
        <p:spPr>
          <a:xfrm>
            <a:off x="556260" y="1659011"/>
            <a:ext cx="6603021" cy="1708160"/>
          </a:xfrm>
          <a:prstGeom prst="rect">
            <a:avLst/>
          </a:prstGeom>
          <a:noFill/>
        </p:spPr>
        <p:txBody>
          <a:bodyPr wrap="square">
            <a:spAutoFit/>
          </a:bodyPr>
          <a:lstStyle/>
          <a:p>
            <a:endParaRPr lang="en-US" sz="10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Role</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CRM platforms are the main consumers of the enriched interaction history. They provide the 360° customer view used by sales, service, and marketing teams.</a:t>
            </a:r>
          </a:p>
          <a:p>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What the platform provides to them</a:t>
            </a:r>
          </a:p>
          <a:p>
            <a:br>
              <a:rPr lang="en-US" sz="900" dirty="0">
                <a:latin typeface="Arial" panose="020B0604020202020204" pitchFamily="34" charset="0"/>
                <a:cs typeface="Arial" panose="020B0604020202020204" pitchFamily="34" charset="0"/>
              </a:rPr>
            </a:br>
            <a:endParaRPr lang="en-US" sz="900" dirty="0">
              <a:latin typeface="Arial" panose="020B0604020202020204" pitchFamily="34" charset="0"/>
              <a:cs typeface="Arial" panose="020B0604020202020204" pitchFamily="34" charset="0"/>
            </a:endParaRPr>
          </a:p>
          <a:p>
            <a:endParaRPr lang="es-ES" sz="700" dirty="0"/>
          </a:p>
        </p:txBody>
      </p:sp>
      <p:grpSp>
        <p:nvGrpSpPr>
          <p:cNvPr id="7" name="object 5">
            <a:extLst>
              <a:ext uri="{FF2B5EF4-FFF2-40B4-BE49-F238E27FC236}">
                <a16:creationId xmlns:a16="http://schemas.microsoft.com/office/drawing/2014/main" id="{F0F070AC-7BCF-9975-4D29-16D51647EC9D}"/>
              </a:ext>
            </a:extLst>
          </p:cNvPr>
          <p:cNvGrpSpPr/>
          <p:nvPr/>
        </p:nvGrpSpPr>
        <p:grpSpPr>
          <a:xfrm>
            <a:off x="7833360" y="1402264"/>
            <a:ext cx="3352800" cy="3276600"/>
            <a:chOff x="0" y="0"/>
            <a:chExt cx="7280275" cy="6858000"/>
          </a:xfrm>
        </p:grpSpPr>
        <p:sp>
          <p:nvSpPr>
            <p:cNvPr id="9" name="object 6">
              <a:extLst>
                <a:ext uri="{FF2B5EF4-FFF2-40B4-BE49-F238E27FC236}">
                  <a16:creationId xmlns:a16="http://schemas.microsoft.com/office/drawing/2014/main" id="{E2CA2833-841C-07D3-C7C4-86DB4B2F9AF7}"/>
                </a:ext>
              </a:extLst>
            </p:cNvPr>
            <p:cNvSpPr/>
            <p:nvPr/>
          </p:nvSpPr>
          <p:spPr>
            <a:xfrm>
              <a:off x="0" y="6575297"/>
              <a:ext cx="6891655" cy="283210"/>
            </a:xfrm>
            <a:custGeom>
              <a:avLst/>
              <a:gdLst/>
              <a:ahLst/>
              <a:cxnLst/>
              <a:rect l="l" t="t" r="r" b="b"/>
              <a:pathLst>
                <a:path w="6891655" h="283209">
                  <a:moveTo>
                    <a:pt x="0" y="282701"/>
                  </a:moveTo>
                  <a:lnTo>
                    <a:pt x="6891413" y="282701"/>
                  </a:lnTo>
                  <a:lnTo>
                    <a:pt x="6891413" y="0"/>
                  </a:lnTo>
                  <a:lnTo>
                    <a:pt x="0" y="0"/>
                  </a:lnTo>
                  <a:lnTo>
                    <a:pt x="0" y="282701"/>
                  </a:lnTo>
                  <a:close/>
                </a:path>
              </a:pathLst>
            </a:custGeom>
            <a:solidFill>
              <a:srgbClr val="3D3838"/>
            </a:solidFill>
          </p:spPr>
          <p:txBody>
            <a:bodyPr wrap="square" lIns="0" tIns="0" rIns="0" bIns="0" rtlCol="0"/>
            <a:lstStyle/>
            <a:p>
              <a:endParaRPr/>
            </a:p>
          </p:txBody>
        </p:sp>
        <p:pic>
          <p:nvPicPr>
            <p:cNvPr id="10" name="object 7">
              <a:extLst>
                <a:ext uri="{FF2B5EF4-FFF2-40B4-BE49-F238E27FC236}">
                  <a16:creationId xmlns:a16="http://schemas.microsoft.com/office/drawing/2014/main" id="{685BD02A-B6A3-B107-8F95-2D9A44A1D88D}"/>
                </a:ext>
              </a:extLst>
            </p:cNvPr>
            <p:cNvPicPr/>
            <p:nvPr/>
          </p:nvPicPr>
          <p:blipFill>
            <a:blip r:embed="rId4" cstate="print"/>
            <a:stretch>
              <a:fillRect/>
            </a:stretch>
          </p:blipFill>
          <p:spPr>
            <a:xfrm>
              <a:off x="0" y="0"/>
              <a:ext cx="7279855"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aphicFrame>
        <p:nvGraphicFramePr>
          <p:cNvPr id="15" name="Diagrama 14">
            <a:extLst>
              <a:ext uri="{FF2B5EF4-FFF2-40B4-BE49-F238E27FC236}">
                <a16:creationId xmlns:a16="http://schemas.microsoft.com/office/drawing/2014/main" id="{FB854A0B-84B7-BC65-6946-0B1BFC95A437}"/>
              </a:ext>
            </a:extLst>
          </p:cNvPr>
          <p:cNvGraphicFramePr/>
          <p:nvPr>
            <p:extLst>
              <p:ext uri="{D42A27DB-BD31-4B8C-83A1-F6EECF244321}">
                <p14:modId xmlns:p14="http://schemas.microsoft.com/office/powerpoint/2010/main" val="8884022"/>
              </p:ext>
            </p:extLst>
          </p:nvPr>
        </p:nvGraphicFramePr>
        <p:xfrm>
          <a:off x="533400" y="3124200"/>
          <a:ext cx="6603021" cy="29049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Imagen 16" descr="Aplicación, Icono&#10;&#10;El contenido generado por IA puede ser incorrecto.">
            <a:extLst>
              <a:ext uri="{FF2B5EF4-FFF2-40B4-BE49-F238E27FC236}">
                <a16:creationId xmlns:a16="http://schemas.microsoft.com/office/drawing/2014/main" id="{57AF3A3F-1CBD-3187-85D2-880941162DD0}"/>
              </a:ext>
            </a:extLst>
          </p:cNvPr>
          <p:cNvPicPr>
            <a:picLocks noChangeAspect="1"/>
          </p:cNvPicPr>
          <p:nvPr/>
        </p:nvPicPr>
        <p:blipFill>
          <a:blip r:embed="rId10" cstate="print">
            <a:extLst>
              <a:ext uri="{28A0092B-C50C-407E-A947-70E740481C1C}">
                <a14:useLocalDpi xmlns:a14="http://schemas.microsoft.com/office/drawing/2010/main" val="0"/>
              </a:ext>
            </a:extLst>
          </a:blip>
          <a:srcRect l="3672" t="31115" r="67833" b="32576"/>
          <a:stretch>
            <a:fillRect/>
          </a:stretch>
        </p:blipFill>
        <p:spPr>
          <a:xfrm>
            <a:off x="8754551" y="4823719"/>
            <a:ext cx="1510224" cy="1275615"/>
          </a:xfrm>
          <a:prstGeom prst="rect">
            <a:avLst/>
          </a:prstGeom>
        </p:spPr>
      </p:pic>
    </p:spTree>
    <p:extLst>
      <p:ext uri="{BB962C8B-B14F-4D97-AF65-F5344CB8AC3E}">
        <p14:creationId xmlns:p14="http://schemas.microsoft.com/office/powerpoint/2010/main" val="745835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8A8BDF9-4C11-89B2-7D2F-D6903A7B2AF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0FE456E-639C-42C1-7D7C-ECE1D1F32D0D}"/>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5143F074-F2C6-2F36-9E53-96EE1683DC98}"/>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119A9D3C-609B-5534-6CB9-36C8AF1E0CDD}"/>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F9EB7501-FDEA-9E2D-A2AB-A460507FD254}"/>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F2A1BC95-C5CE-5320-9C53-DADD9B49D0BE}"/>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A254B052-62BC-E512-AEBB-EBB3100DD676}"/>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83" name="object 83">
            <a:extLst>
              <a:ext uri="{FF2B5EF4-FFF2-40B4-BE49-F238E27FC236}">
                <a16:creationId xmlns:a16="http://schemas.microsoft.com/office/drawing/2014/main" id="{13782197-A4D2-EA5C-3F8C-6AE4C300848B}"/>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5F7B9B26-0F3B-3D55-95DB-1A1A29A3BD4D}"/>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5</a:t>
            </a:fld>
            <a:endParaRPr spc="-25" dirty="0"/>
          </a:p>
        </p:txBody>
      </p:sp>
      <p:grpSp>
        <p:nvGrpSpPr>
          <p:cNvPr id="67" name="object 67">
            <a:extLst>
              <a:ext uri="{FF2B5EF4-FFF2-40B4-BE49-F238E27FC236}">
                <a16:creationId xmlns:a16="http://schemas.microsoft.com/office/drawing/2014/main" id="{80E18923-C5CB-906E-E589-15A6A892475C}"/>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F26DAED9-0D4E-5516-C8D8-5A6741BFE7A5}"/>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E27D388A-042B-8B61-DAA9-029A6D38B034}"/>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9CFDE1A7-C88D-C190-FC0B-21857283D053}"/>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92D0F53A-6F31-7C0A-7E98-3CA16D71B897}"/>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B003D47B-84CA-370C-E881-DCDD4C8A8454}"/>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BB758850-03DD-A338-18C4-9E49C9D338C3}"/>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C3DC9A44-E86A-4F19-0ADF-7141EEBC2E6A}"/>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04AC5361-0F0C-F226-DF33-0C8DC1198855}"/>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9CA03FFA-17F8-C3AA-1A33-2F3A3F319FCE}"/>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ADE6B74C-5FBB-1CE4-0A62-6EE9AF86FE6A}"/>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D70F99EE-EE81-7D35-3732-F249E0C939C4}"/>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33F25887-54C6-9188-EC37-3FAD688315F1}"/>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graphicFrame>
        <p:nvGraphicFramePr>
          <p:cNvPr id="11" name="Diagrama 10">
            <a:extLst>
              <a:ext uri="{FF2B5EF4-FFF2-40B4-BE49-F238E27FC236}">
                <a16:creationId xmlns:a16="http://schemas.microsoft.com/office/drawing/2014/main" id="{DE7D0661-EE1E-FC6D-EE80-EFE5DEF92780}"/>
              </a:ext>
            </a:extLst>
          </p:cNvPr>
          <p:cNvGraphicFramePr/>
          <p:nvPr>
            <p:extLst>
              <p:ext uri="{D42A27DB-BD31-4B8C-83A1-F6EECF244321}">
                <p14:modId xmlns:p14="http://schemas.microsoft.com/office/powerpoint/2010/main" val="3847239323"/>
              </p:ext>
            </p:extLst>
          </p:nvPr>
        </p:nvGraphicFramePr>
        <p:xfrm>
          <a:off x="510540" y="1463943"/>
          <a:ext cx="5715000" cy="4509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object 5">
            <a:extLst>
              <a:ext uri="{FF2B5EF4-FFF2-40B4-BE49-F238E27FC236}">
                <a16:creationId xmlns:a16="http://schemas.microsoft.com/office/drawing/2014/main" id="{A26E1255-257D-9393-6C34-AB9D3AE4DD63}"/>
              </a:ext>
            </a:extLst>
          </p:cNvPr>
          <p:cNvGrpSpPr/>
          <p:nvPr/>
        </p:nvGrpSpPr>
        <p:grpSpPr>
          <a:xfrm>
            <a:off x="7833360" y="1402264"/>
            <a:ext cx="3352800" cy="3276600"/>
            <a:chOff x="0" y="0"/>
            <a:chExt cx="7280275" cy="6858000"/>
          </a:xfrm>
        </p:grpSpPr>
        <p:sp>
          <p:nvSpPr>
            <p:cNvPr id="9" name="object 6">
              <a:extLst>
                <a:ext uri="{FF2B5EF4-FFF2-40B4-BE49-F238E27FC236}">
                  <a16:creationId xmlns:a16="http://schemas.microsoft.com/office/drawing/2014/main" id="{4AED67B4-C859-7069-8162-DF4D33CD19C3}"/>
                </a:ext>
              </a:extLst>
            </p:cNvPr>
            <p:cNvSpPr/>
            <p:nvPr/>
          </p:nvSpPr>
          <p:spPr>
            <a:xfrm>
              <a:off x="0" y="6575297"/>
              <a:ext cx="6891655" cy="283210"/>
            </a:xfrm>
            <a:custGeom>
              <a:avLst/>
              <a:gdLst/>
              <a:ahLst/>
              <a:cxnLst/>
              <a:rect l="l" t="t" r="r" b="b"/>
              <a:pathLst>
                <a:path w="6891655" h="283209">
                  <a:moveTo>
                    <a:pt x="0" y="282701"/>
                  </a:moveTo>
                  <a:lnTo>
                    <a:pt x="6891413" y="282701"/>
                  </a:lnTo>
                  <a:lnTo>
                    <a:pt x="6891413" y="0"/>
                  </a:lnTo>
                  <a:lnTo>
                    <a:pt x="0" y="0"/>
                  </a:lnTo>
                  <a:lnTo>
                    <a:pt x="0" y="282701"/>
                  </a:lnTo>
                  <a:close/>
                </a:path>
              </a:pathLst>
            </a:custGeom>
            <a:solidFill>
              <a:srgbClr val="3D3838"/>
            </a:solidFill>
          </p:spPr>
          <p:txBody>
            <a:bodyPr wrap="square" lIns="0" tIns="0" rIns="0" bIns="0" rtlCol="0"/>
            <a:lstStyle/>
            <a:p>
              <a:endParaRPr/>
            </a:p>
          </p:txBody>
        </p:sp>
        <p:pic>
          <p:nvPicPr>
            <p:cNvPr id="10" name="object 7">
              <a:extLst>
                <a:ext uri="{FF2B5EF4-FFF2-40B4-BE49-F238E27FC236}">
                  <a16:creationId xmlns:a16="http://schemas.microsoft.com/office/drawing/2014/main" id="{0C27E288-552E-4676-562E-103515B36DFE}"/>
                </a:ext>
              </a:extLst>
            </p:cNvPr>
            <p:cNvPicPr/>
            <p:nvPr/>
          </p:nvPicPr>
          <p:blipFill>
            <a:blip r:embed="rId9" cstate="print"/>
            <a:stretch>
              <a:fillRect/>
            </a:stretch>
          </p:blipFill>
          <p:spPr>
            <a:xfrm>
              <a:off x="0" y="0"/>
              <a:ext cx="7279855"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pic>
        <p:nvPicPr>
          <p:cNvPr id="17" name="Imagen 16" descr="Aplicación, Icono&#10;&#10;El contenido generado por IA puede ser incorrecto.">
            <a:extLst>
              <a:ext uri="{FF2B5EF4-FFF2-40B4-BE49-F238E27FC236}">
                <a16:creationId xmlns:a16="http://schemas.microsoft.com/office/drawing/2014/main" id="{03B7C0AE-6957-FC90-16D3-E28E102E28EB}"/>
              </a:ext>
            </a:extLst>
          </p:cNvPr>
          <p:cNvPicPr>
            <a:picLocks noChangeAspect="1"/>
          </p:cNvPicPr>
          <p:nvPr/>
        </p:nvPicPr>
        <p:blipFill>
          <a:blip r:embed="rId10" cstate="print">
            <a:extLst>
              <a:ext uri="{28A0092B-C50C-407E-A947-70E740481C1C}">
                <a14:useLocalDpi xmlns:a14="http://schemas.microsoft.com/office/drawing/2010/main" val="0"/>
              </a:ext>
            </a:extLst>
          </a:blip>
          <a:srcRect l="3672" t="31115" r="67833" b="32576"/>
          <a:stretch>
            <a:fillRect/>
          </a:stretch>
        </p:blipFill>
        <p:spPr>
          <a:xfrm>
            <a:off x="8754551" y="4823719"/>
            <a:ext cx="1510224" cy="1275615"/>
          </a:xfrm>
          <a:prstGeom prst="rect">
            <a:avLst/>
          </a:prstGeom>
        </p:spPr>
      </p:pic>
      <p:sp>
        <p:nvSpPr>
          <p:cNvPr id="13" name="object 20">
            <a:extLst>
              <a:ext uri="{FF2B5EF4-FFF2-40B4-BE49-F238E27FC236}">
                <a16:creationId xmlns:a16="http://schemas.microsoft.com/office/drawing/2014/main" id="{FFD61D54-05DD-23CC-8953-4FC64AE25896}"/>
              </a:ext>
            </a:extLst>
          </p:cNvPr>
          <p:cNvSpPr txBox="1">
            <a:spLocks/>
          </p:cNvSpPr>
          <p:nvPr/>
        </p:nvSpPr>
        <p:spPr>
          <a:xfrm>
            <a:off x="533400" y="399045"/>
            <a:ext cx="5988415" cy="964367"/>
          </a:xfrm>
          <a:prstGeom prst="rect">
            <a:avLst/>
          </a:prstGeom>
        </p:spPr>
        <p:txBody>
          <a:bodyPr vert="horz" wrap="square" lIns="0" tIns="40640" rIns="0" bIns="0" rtlCol="0">
            <a:spAutoFit/>
          </a:bodyPr>
          <a:lstStyle>
            <a:lvl1pPr>
              <a:defRPr sz="3800" b="1" i="0">
                <a:solidFill>
                  <a:srgbClr val="525051"/>
                </a:solidFill>
                <a:latin typeface="Arial"/>
                <a:ea typeface="+mj-ea"/>
                <a:cs typeface="Arial"/>
              </a:defRPr>
            </a:lvl1pPr>
          </a:lstStyle>
          <a:p>
            <a:r>
              <a:rPr lang="en-US" sz="2800" dirty="0">
                <a:latin typeface="Arial" panose="020B0604020202020204" pitchFamily="34" charset="0"/>
                <a:cs typeface="Arial" panose="020B0604020202020204" pitchFamily="34" charset="0"/>
              </a:rPr>
              <a:t>CRM Systems (Salesforce)</a:t>
            </a:r>
            <a:br>
              <a:rPr lang="en-US" sz="2800" dirty="0"/>
            </a:br>
            <a:r>
              <a:rPr lang="en-US" sz="1600" b="0" spc="-10" dirty="0">
                <a:solidFill>
                  <a:srgbClr val="FF4100"/>
                </a:solidFill>
                <a:latin typeface="Arial MT"/>
              </a:rPr>
              <a:t>Advance Analytics User Cases</a:t>
            </a:r>
            <a:br>
              <a:rPr lang="en-US" sz="1600" dirty="0"/>
            </a:br>
            <a:endParaRPr lang="en-US" sz="1600" dirty="0">
              <a:latin typeface="Arial MT"/>
              <a:cs typeface="Arial MT"/>
            </a:endParaRPr>
          </a:p>
        </p:txBody>
      </p:sp>
    </p:spTree>
    <p:extLst>
      <p:ext uri="{BB962C8B-B14F-4D97-AF65-F5344CB8AC3E}">
        <p14:creationId xmlns:p14="http://schemas.microsoft.com/office/powerpoint/2010/main" val="2088744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399A10F-1B2D-F62E-3C0E-79680BCF6D7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A877647-C15A-0163-3463-397A74A21762}"/>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813C3750-6BF0-6956-ECE5-242A673EF346}"/>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9FABF1E2-46D2-5EC9-BAC4-76D342B3EBD7}"/>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94F96357-1A18-DF5E-CD6D-2A206D5F6857}"/>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2B0CB84C-E4CA-7019-8D5B-3E7E835536F3}"/>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3D7F263C-C3A4-0A35-91B1-4C624FFC1BDC}"/>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49933362-4CD4-2A71-050B-831C60044F2C}"/>
              </a:ext>
            </a:extLst>
          </p:cNvPr>
          <p:cNvSpPr txBox="1">
            <a:spLocks noGrp="1"/>
          </p:cNvSpPr>
          <p:nvPr>
            <p:ph type="title"/>
          </p:nvPr>
        </p:nvSpPr>
        <p:spPr>
          <a:xfrm>
            <a:off x="375964" y="433141"/>
            <a:ext cx="4073525" cy="789960"/>
          </a:xfrm>
          <a:prstGeom prst="rect">
            <a:avLst/>
          </a:prstGeom>
        </p:spPr>
        <p:txBody>
          <a:bodyPr vert="horz" wrap="square" lIns="0" tIns="40640" rIns="0" bIns="0" rtlCol="0">
            <a:spAutoFit/>
          </a:bodyPr>
          <a:lstStyle/>
          <a:p>
            <a:pPr marL="38100">
              <a:spcBef>
                <a:spcPts val="320"/>
              </a:spcBef>
            </a:pPr>
            <a:r>
              <a:rPr lang="en-US" sz="2000" b="0" dirty="0">
                <a:solidFill>
                  <a:schemeClr val="tx1"/>
                </a:solidFill>
                <a:latin typeface="Arial MT"/>
              </a:rPr>
              <a:t>1.2.2 CX / Operations Teams </a:t>
            </a:r>
            <a:br>
              <a:rPr lang="en-US" sz="2000" b="0" dirty="0">
                <a:solidFill>
                  <a:schemeClr val="tx1"/>
                </a:solidFill>
                <a:latin typeface="Arial MT"/>
              </a:rPr>
            </a:br>
            <a:r>
              <a:rPr lang="en-US" sz="1800" b="0" spc="-10" dirty="0">
                <a:solidFill>
                  <a:srgbClr val="FF4100"/>
                </a:solidFill>
                <a:latin typeface="Arial MT"/>
              </a:rPr>
              <a:t>What the platform provides to them</a:t>
            </a:r>
            <a:br>
              <a:rPr lang="en-US" sz="1800" dirty="0">
                <a:latin typeface="Arial" panose="020B0604020202020204" pitchFamily="34" charset="0"/>
                <a:cs typeface="Arial" panose="020B0604020202020204" pitchFamily="34" charset="0"/>
              </a:rPr>
            </a:br>
            <a:endParaRPr sz="1600" baseline="86419" dirty="0">
              <a:latin typeface="Arial MT"/>
              <a:cs typeface="Arial MT"/>
            </a:endParaRPr>
          </a:p>
        </p:txBody>
      </p:sp>
      <p:sp>
        <p:nvSpPr>
          <p:cNvPr id="83" name="object 83">
            <a:extLst>
              <a:ext uri="{FF2B5EF4-FFF2-40B4-BE49-F238E27FC236}">
                <a16:creationId xmlns:a16="http://schemas.microsoft.com/office/drawing/2014/main" id="{79C1D1A7-524A-C375-4062-0EDEB959222C}"/>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686766F4-EBC8-68E9-0803-2E5980AE0E7F}"/>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6</a:t>
            </a:fld>
            <a:endParaRPr spc="-25" dirty="0"/>
          </a:p>
        </p:txBody>
      </p:sp>
      <p:grpSp>
        <p:nvGrpSpPr>
          <p:cNvPr id="67" name="object 67">
            <a:extLst>
              <a:ext uri="{FF2B5EF4-FFF2-40B4-BE49-F238E27FC236}">
                <a16:creationId xmlns:a16="http://schemas.microsoft.com/office/drawing/2014/main" id="{DA363199-4F9C-18D0-94FC-8493012C77AC}"/>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572E100E-53A9-4B6A-D8EF-84C0998FDDB4}"/>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45464A54-1F14-1A78-DCD0-32271F898D1C}"/>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E6A5C385-0373-5466-526B-2FF3043F9BA5}"/>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117F57DF-BED0-C0F8-FBFD-76E1E3AA8C40}"/>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B5971601-4769-4CF6-2F31-D8B8A34C93D1}"/>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C2D31AD0-4BBC-0F90-2AEF-30C9B7C96674}"/>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C1C50352-2E94-7D4B-FE39-E258EA472549}"/>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9B8B721C-2DEE-6C57-46E0-88D67CC540AC}"/>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18C248B7-9F0B-A87F-1E02-1A45276AC7AF}"/>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902C1B57-0D8B-2BD8-8978-B2785265EC20}"/>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30AE35C4-9746-6DAA-E912-93DEA07707EE}"/>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E69743B1-2CE1-5944-EB50-68A8E9D6EC3A}"/>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sp>
        <p:nvSpPr>
          <p:cNvPr id="8" name="CuadroTexto 7">
            <a:extLst>
              <a:ext uri="{FF2B5EF4-FFF2-40B4-BE49-F238E27FC236}">
                <a16:creationId xmlns:a16="http://schemas.microsoft.com/office/drawing/2014/main" id="{C9966D1D-18E9-1C2C-26E2-5CAA469C9EA9}"/>
              </a:ext>
            </a:extLst>
          </p:cNvPr>
          <p:cNvSpPr txBox="1"/>
          <p:nvPr/>
        </p:nvSpPr>
        <p:spPr>
          <a:xfrm>
            <a:off x="391204" y="1340409"/>
            <a:ext cx="5752598" cy="2077492"/>
          </a:xfrm>
          <a:prstGeom prst="rect">
            <a:avLst/>
          </a:prstGeom>
          <a:noFill/>
        </p:spPr>
        <p:txBody>
          <a:bodyPr wrap="square">
            <a:spAutoFit/>
          </a:bodyPr>
          <a:lstStyle/>
          <a:p>
            <a:br>
              <a:rPr lang="en-US" sz="900" dirty="0">
                <a:latin typeface="Arial" panose="020B0604020202020204" pitchFamily="34" charset="0"/>
                <a:cs typeface="Arial" panose="020B0604020202020204" pitchFamily="34" charset="0"/>
              </a:rPr>
            </a:br>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Role</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Customer Experience (CX) and Operations teams use the platform to understand why customers contact the company, how issues are resolved, and where to improve processes.</a:t>
            </a:r>
          </a:p>
          <a:p>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What the platform provides to them</a:t>
            </a:r>
          </a:p>
          <a:p>
            <a:endParaRPr lang="en-US" sz="900" dirty="0">
              <a:latin typeface="Arial" panose="020B0604020202020204" pitchFamily="34" charset="0"/>
              <a:cs typeface="Arial" panose="020B0604020202020204" pitchFamily="34" charset="0"/>
            </a:endParaRPr>
          </a:p>
          <a:p>
            <a:br>
              <a:rPr lang="en-US" sz="900" dirty="0">
                <a:latin typeface="Arial" panose="020B0604020202020204" pitchFamily="34" charset="0"/>
                <a:cs typeface="Arial" panose="020B0604020202020204" pitchFamily="34" charset="0"/>
              </a:rPr>
            </a:br>
            <a:endParaRPr lang="en-US" sz="900" dirty="0">
              <a:latin typeface="Arial" panose="020B0604020202020204" pitchFamily="34" charset="0"/>
              <a:cs typeface="Arial" panose="020B0604020202020204" pitchFamily="34" charset="0"/>
            </a:endParaRPr>
          </a:p>
          <a:p>
            <a:br>
              <a:rPr lang="en-US" sz="900" dirty="0">
                <a:latin typeface="Arial" panose="020B0604020202020204" pitchFamily="34" charset="0"/>
                <a:cs typeface="Arial" panose="020B0604020202020204" pitchFamily="34" charset="0"/>
              </a:rPr>
            </a:br>
            <a:endParaRPr lang="es-ES" sz="700" dirty="0"/>
          </a:p>
        </p:txBody>
      </p:sp>
      <p:pic>
        <p:nvPicPr>
          <p:cNvPr id="7" name="object 2">
            <a:extLst>
              <a:ext uri="{FF2B5EF4-FFF2-40B4-BE49-F238E27FC236}">
                <a16:creationId xmlns:a16="http://schemas.microsoft.com/office/drawing/2014/main" id="{3F6575A2-3551-DFC2-2DBF-21070481D8B4}"/>
              </a:ext>
            </a:extLst>
          </p:cNvPr>
          <p:cNvPicPr/>
          <p:nvPr/>
        </p:nvPicPr>
        <p:blipFill>
          <a:blip r:embed="rId4" cstate="print"/>
          <a:stretch>
            <a:fillRect/>
          </a:stretch>
        </p:blipFill>
        <p:spPr>
          <a:xfrm>
            <a:off x="7696200" y="1524000"/>
            <a:ext cx="3343833" cy="3131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1" name="Diagrama 10">
            <a:extLst>
              <a:ext uri="{FF2B5EF4-FFF2-40B4-BE49-F238E27FC236}">
                <a16:creationId xmlns:a16="http://schemas.microsoft.com/office/drawing/2014/main" id="{A94C013F-E780-6E35-D3B8-5EA791573B7A}"/>
              </a:ext>
            </a:extLst>
          </p:cNvPr>
          <p:cNvGraphicFramePr/>
          <p:nvPr>
            <p:extLst>
              <p:ext uri="{D42A27DB-BD31-4B8C-83A1-F6EECF244321}">
                <p14:modId xmlns:p14="http://schemas.microsoft.com/office/powerpoint/2010/main" val="508301347"/>
              </p:ext>
            </p:extLst>
          </p:nvPr>
        </p:nvGraphicFramePr>
        <p:xfrm>
          <a:off x="365216" y="2971800"/>
          <a:ext cx="6800292" cy="30573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Imagen 11" descr="Aplicación, Icono&#10;&#10;El contenido generado por IA puede ser incorrecto.">
            <a:extLst>
              <a:ext uri="{FF2B5EF4-FFF2-40B4-BE49-F238E27FC236}">
                <a16:creationId xmlns:a16="http://schemas.microsoft.com/office/drawing/2014/main" id="{BCB4597E-7855-9447-DC76-38FC13AE2DEE}"/>
              </a:ext>
            </a:extLst>
          </p:cNvPr>
          <p:cNvPicPr>
            <a:picLocks noChangeAspect="1"/>
          </p:cNvPicPr>
          <p:nvPr/>
        </p:nvPicPr>
        <p:blipFill>
          <a:blip r:embed="rId10" cstate="print">
            <a:extLst>
              <a:ext uri="{28A0092B-C50C-407E-A947-70E740481C1C}">
                <a14:useLocalDpi xmlns:a14="http://schemas.microsoft.com/office/drawing/2010/main" val="0"/>
              </a:ext>
            </a:extLst>
          </a:blip>
          <a:srcRect l="35503" t="30604" r="36548" b="33553"/>
          <a:stretch>
            <a:fillRect/>
          </a:stretch>
        </p:blipFill>
        <p:spPr>
          <a:xfrm>
            <a:off x="8631688" y="4930916"/>
            <a:ext cx="1472855" cy="1259264"/>
          </a:xfrm>
          <a:prstGeom prst="rect">
            <a:avLst/>
          </a:prstGeom>
        </p:spPr>
      </p:pic>
    </p:spTree>
    <p:extLst>
      <p:ext uri="{BB962C8B-B14F-4D97-AF65-F5344CB8AC3E}">
        <p14:creationId xmlns:p14="http://schemas.microsoft.com/office/powerpoint/2010/main" val="395762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62D48E7-129B-E5E8-434D-E820128C920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EAF3D59-0C2A-469A-CC65-36EFCE8247F4}"/>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FF2DBD7D-ACC1-EE9F-A64C-8314030741AA}"/>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1CC2A6C3-0979-897E-D371-BACDE528BAC5}"/>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AA5E9A38-75CB-BEB8-D8CC-43304BDEBB27}"/>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E88EE276-8521-BE1D-EED3-D29D00735D2F}"/>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C2973E40-A2C3-0638-FE1E-D9264D379CC4}"/>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AA4590DB-C696-37C4-D4F2-2EA187BCB7F1}"/>
              </a:ext>
            </a:extLst>
          </p:cNvPr>
          <p:cNvSpPr txBox="1">
            <a:spLocks noGrp="1"/>
          </p:cNvSpPr>
          <p:nvPr>
            <p:ph type="title"/>
          </p:nvPr>
        </p:nvSpPr>
        <p:spPr>
          <a:xfrm>
            <a:off x="365216" y="164452"/>
            <a:ext cx="4073525" cy="964367"/>
          </a:xfrm>
          <a:prstGeom prst="rect">
            <a:avLst/>
          </a:prstGeom>
        </p:spPr>
        <p:txBody>
          <a:bodyPr vert="horz" wrap="square" lIns="0" tIns="40640" rIns="0" bIns="0" rtlCol="0">
            <a:spAutoFit/>
          </a:bodyPr>
          <a:lstStyle/>
          <a:p>
            <a:r>
              <a:rPr lang="en-US" sz="2800" dirty="0"/>
              <a:t>CX / Operations Teams </a:t>
            </a:r>
            <a:br>
              <a:rPr lang="es-CO" sz="2800" dirty="0"/>
            </a:br>
            <a:r>
              <a:rPr lang="en-US" sz="1600" b="0" spc="-10" dirty="0">
                <a:solidFill>
                  <a:srgbClr val="FF4100"/>
                </a:solidFill>
                <a:latin typeface="Arial MT"/>
              </a:rPr>
              <a:t>Advance Analytics User Cases</a:t>
            </a:r>
            <a:br>
              <a:rPr lang="es-CO" sz="1600" dirty="0"/>
            </a:br>
            <a:endParaRPr sz="1600" dirty="0">
              <a:latin typeface="Arial MT"/>
              <a:cs typeface="Arial MT"/>
            </a:endParaRPr>
          </a:p>
        </p:txBody>
      </p:sp>
      <p:sp>
        <p:nvSpPr>
          <p:cNvPr id="83" name="object 83">
            <a:extLst>
              <a:ext uri="{FF2B5EF4-FFF2-40B4-BE49-F238E27FC236}">
                <a16:creationId xmlns:a16="http://schemas.microsoft.com/office/drawing/2014/main" id="{18363AAB-BC6A-3043-4D6C-F0E30A7FEDD3}"/>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D44BDD6C-1619-9FD0-4473-FECB326276D9}"/>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7</a:t>
            </a:fld>
            <a:endParaRPr spc="-25" dirty="0"/>
          </a:p>
        </p:txBody>
      </p:sp>
      <p:grpSp>
        <p:nvGrpSpPr>
          <p:cNvPr id="67" name="object 67">
            <a:extLst>
              <a:ext uri="{FF2B5EF4-FFF2-40B4-BE49-F238E27FC236}">
                <a16:creationId xmlns:a16="http://schemas.microsoft.com/office/drawing/2014/main" id="{E5BCAF95-73AE-7762-F270-CA4883518DE0}"/>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A36C5BC9-3F2B-4717-FC49-1EB8D7B78361}"/>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733AF488-71E1-FF2C-A2CF-1A0AE9BB7734}"/>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3BD34790-A32F-0968-2A02-A55E5B8529AD}"/>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E5094AF5-A0B1-48CE-A831-3FCD4A6B2342}"/>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5D07330C-45A6-5AF4-CCCE-A1F623006FFA}"/>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AB1BD7AB-583B-C12E-CE2D-F7D361094D19}"/>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87DD2130-4562-4A82-C916-C1B911F01A25}"/>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B865569A-B4A5-7301-0D32-956CA8E11D48}"/>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16F61B0A-A98D-F432-D87E-C56079C5A99E}"/>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BE04B3FE-F7F7-5AC9-FF97-D8AF5FC750FC}"/>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E1169991-02FC-054F-85EB-518ADD87E8D1}"/>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181CC428-D85C-80B2-3023-E2B56FCC257F}"/>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graphicFrame>
        <p:nvGraphicFramePr>
          <p:cNvPr id="9" name="Diagrama 8">
            <a:extLst>
              <a:ext uri="{FF2B5EF4-FFF2-40B4-BE49-F238E27FC236}">
                <a16:creationId xmlns:a16="http://schemas.microsoft.com/office/drawing/2014/main" id="{5933027C-CE68-69D7-E9E2-72FFABC5D735}"/>
              </a:ext>
            </a:extLst>
          </p:cNvPr>
          <p:cNvGraphicFramePr/>
          <p:nvPr>
            <p:extLst>
              <p:ext uri="{D42A27DB-BD31-4B8C-83A1-F6EECF244321}">
                <p14:modId xmlns:p14="http://schemas.microsoft.com/office/powerpoint/2010/main" val="3630985519"/>
              </p:ext>
            </p:extLst>
          </p:nvPr>
        </p:nvGraphicFramePr>
        <p:xfrm>
          <a:off x="365216" y="982980"/>
          <a:ext cx="6873784" cy="5463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object 2">
            <a:extLst>
              <a:ext uri="{FF2B5EF4-FFF2-40B4-BE49-F238E27FC236}">
                <a16:creationId xmlns:a16="http://schemas.microsoft.com/office/drawing/2014/main" id="{8AE04338-0458-6FAA-5363-9A530A7AB167}"/>
              </a:ext>
            </a:extLst>
          </p:cNvPr>
          <p:cNvPicPr/>
          <p:nvPr/>
        </p:nvPicPr>
        <p:blipFill>
          <a:blip r:embed="rId9" cstate="print"/>
          <a:stretch>
            <a:fillRect/>
          </a:stretch>
        </p:blipFill>
        <p:spPr>
          <a:xfrm>
            <a:off x="7696200" y="1524000"/>
            <a:ext cx="3343833" cy="3131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descr="Aplicación, Icono&#10;&#10;El contenido generado por IA puede ser incorrecto.">
            <a:extLst>
              <a:ext uri="{FF2B5EF4-FFF2-40B4-BE49-F238E27FC236}">
                <a16:creationId xmlns:a16="http://schemas.microsoft.com/office/drawing/2014/main" id="{7B23FE80-262A-02A7-8F4B-B552CBB09B26}"/>
              </a:ext>
            </a:extLst>
          </p:cNvPr>
          <p:cNvPicPr>
            <a:picLocks noChangeAspect="1"/>
          </p:cNvPicPr>
          <p:nvPr/>
        </p:nvPicPr>
        <p:blipFill>
          <a:blip r:embed="rId10" cstate="print">
            <a:extLst>
              <a:ext uri="{28A0092B-C50C-407E-A947-70E740481C1C}">
                <a14:useLocalDpi xmlns:a14="http://schemas.microsoft.com/office/drawing/2010/main" val="0"/>
              </a:ext>
            </a:extLst>
          </a:blip>
          <a:srcRect l="35503" t="30604" r="36548" b="33553"/>
          <a:stretch>
            <a:fillRect/>
          </a:stretch>
        </p:blipFill>
        <p:spPr>
          <a:xfrm>
            <a:off x="8632807" y="4995678"/>
            <a:ext cx="1472855" cy="1259264"/>
          </a:xfrm>
          <a:prstGeom prst="rect">
            <a:avLst/>
          </a:prstGeom>
        </p:spPr>
      </p:pic>
    </p:spTree>
    <p:extLst>
      <p:ext uri="{BB962C8B-B14F-4D97-AF65-F5344CB8AC3E}">
        <p14:creationId xmlns:p14="http://schemas.microsoft.com/office/powerpoint/2010/main" val="355064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E58855B-F618-9D8C-602B-34CA3DB4E59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035B6B3-D72A-DFAF-8797-46AB0464E011}"/>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D370CE09-2EC8-EFBF-0023-94275D4F5BB1}"/>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BF70818B-E24B-B615-9D11-581232614DB6}"/>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294DDE5F-1D66-95D7-A4F8-ABB3C5CEBED9}"/>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346711D4-5F51-B055-E09C-803AFD13DF59}"/>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4A064E1B-750A-14CC-3272-96B73BFFF344}"/>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C1CB7BAF-32BD-4063-F5B2-52733E38B946}"/>
              </a:ext>
            </a:extLst>
          </p:cNvPr>
          <p:cNvSpPr txBox="1">
            <a:spLocks noGrp="1"/>
          </p:cNvSpPr>
          <p:nvPr>
            <p:ph type="title"/>
          </p:nvPr>
        </p:nvSpPr>
        <p:spPr>
          <a:xfrm>
            <a:off x="365216" y="164452"/>
            <a:ext cx="4073525" cy="1395254"/>
          </a:xfrm>
          <a:prstGeom prst="rect">
            <a:avLst/>
          </a:prstGeom>
        </p:spPr>
        <p:txBody>
          <a:bodyPr vert="horz" wrap="square" lIns="0" tIns="40640" rIns="0" bIns="0" rtlCol="0">
            <a:spAutoFit/>
          </a:bodyPr>
          <a:lstStyle/>
          <a:p>
            <a:r>
              <a:rPr lang="en-US" sz="2800" dirty="0">
                <a:latin typeface="Arial" panose="020B0604020202020204" pitchFamily="34" charset="0"/>
                <a:cs typeface="Arial" panose="020B0604020202020204" pitchFamily="34" charset="0"/>
              </a:rPr>
              <a:t>External Systems Generating Transcripts</a:t>
            </a:r>
            <a:br>
              <a:rPr lang="en-US" sz="2800" dirty="0">
                <a:latin typeface="Arial" panose="020B0604020202020204" pitchFamily="34" charset="0"/>
                <a:cs typeface="Arial" panose="020B0604020202020204" pitchFamily="34" charset="0"/>
              </a:rPr>
            </a:br>
            <a:r>
              <a:rPr lang="en-US" sz="1600" b="0" spc="-10" dirty="0">
                <a:solidFill>
                  <a:srgbClr val="FF4100"/>
                </a:solidFill>
                <a:latin typeface="Arial MT"/>
              </a:rPr>
              <a:t>What the platform provides to them</a:t>
            </a:r>
            <a:br>
              <a:rPr lang="en-US" sz="1600" dirty="0">
                <a:latin typeface="Arial" panose="020B0604020202020204" pitchFamily="34" charset="0"/>
                <a:cs typeface="Arial" panose="020B0604020202020204" pitchFamily="34" charset="0"/>
              </a:rPr>
            </a:br>
            <a:endParaRPr sz="1600" dirty="0">
              <a:latin typeface="Arial MT"/>
              <a:cs typeface="Arial MT"/>
            </a:endParaRPr>
          </a:p>
        </p:txBody>
      </p:sp>
      <p:sp>
        <p:nvSpPr>
          <p:cNvPr id="83" name="object 83">
            <a:extLst>
              <a:ext uri="{FF2B5EF4-FFF2-40B4-BE49-F238E27FC236}">
                <a16:creationId xmlns:a16="http://schemas.microsoft.com/office/drawing/2014/main" id="{DA5A83DB-3045-758D-818E-91ECA91F11D9}"/>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C0EDBFB2-D2BA-965E-B09E-D4218FB2C34F}"/>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8</a:t>
            </a:fld>
            <a:endParaRPr spc="-25" dirty="0"/>
          </a:p>
        </p:txBody>
      </p:sp>
      <p:grpSp>
        <p:nvGrpSpPr>
          <p:cNvPr id="67" name="object 67">
            <a:extLst>
              <a:ext uri="{FF2B5EF4-FFF2-40B4-BE49-F238E27FC236}">
                <a16:creationId xmlns:a16="http://schemas.microsoft.com/office/drawing/2014/main" id="{C7CD277A-418E-D38A-128B-545D8C50783C}"/>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9814A882-3C5B-47FD-FF1C-299A277721B5}"/>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DB67FD23-0059-2429-B25F-4B5AAADAE23F}"/>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168C4A87-1220-4DD1-993F-9AF346AD6BEB}"/>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2AF91EA4-4CCD-3822-85AF-169B2877808D}"/>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8A179FD7-38AA-DD3A-A329-7FABD3186458}"/>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CCB7EAF7-9586-9AE3-B782-C7901CE4944F}"/>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2D90E0EE-245F-F9E5-6142-994EEA3C621C}"/>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C1F3F5ED-F7D7-902A-A3AB-19954430BB86}"/>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4FDA4C6A-E61C-CFD1-3D32-913F7D5C481B}"/>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EBA2FCF1-E224-5DF6-3ED4-5940E2F366B0}"/>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8F027FF2-DA80-620C-46E6-8322F2CD758A}"/>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58023873-16BC-453A-777E-EDA0D9F703A3}"/>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sp>
        <p:nvSpPr>
          <p:cNvPr id="8" name="CuadroTexto 7">
            <a:extLst>
              <a:ext uri="{FF2B5EF4-FFF2-40B4-BE49-F238E27FC236}">
                <a16:creationId xmlns:a16="http://schemas.microsoft.com/office/drawing/2014/main" id="{4EEA2557-88F6-55B4-A000-A42D6BCF2784}"/>
              </a:ext>
            </a:extLst>
          </p:cNvPr>
          <p:cNvSpPr txBox="1"/>
          <p:nvPr/>
        </p:nvSpPr>
        <p:spPr>
          <a:xfrm>
            <a:off x="524330" y="1641516"/>
            <a:ext cx="5594530" cy="1369606"/>
          </a:xfrm>
          <a:prstGeom prst="rect">
            <a:avLst/>
          </a:prstGeom>
          <a:noFill/>
        </p:spPr>
        <p:txBody>
          <a:bodyPr wrap="square">
            <a:spAutoFit/>
          </a:bodyPr>
          <a:lstStyle/>
          <a:p>
            <a:br>
              <a:rPr lang="en-US" sz="1100"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Role</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These systems produce the raw call and chat transcripts that feed the platform.</a:t>
            </a:r>
          </a:p>
          <a:p>
            <a:r>
              <a:rPr lang="en-US" sz="1400" b="1" dirty="0">
                <a:latin typeface="Arial" panose="020B0604020202020204" pitchFamily="34" charset="0"/>
                <a:cs typeface="Arial" panose="020B0604020202020204" pitchFamily="34" charset="0"/>
              </a:rPr>
              <a:t>What the platform provides to them</a:t>
            </a:r>
            <a:endParaRPr lang="en-US" sz="1400" dirty="0">
              <a:latin typeface="Arial" panose="020B0604020202020204" pitchFamily="34" charset="0"/>
              <a:cs typeface="Arial" panose="020B0604020202020204" pitchFamily="34" charset="0"/>
            </a:endParaRPr>
          </a:p>
          <a:p>
            <a:br>
              <a:rPr lang="en-US" sz="900" dirty="0">
                <a:latin typeface="Arial" panose="020B0604020202020204" pitchFamily="34" charset="0"/>
                <a:cs typeface="Arial" panose="020B0604020202020204" pitchFamily="34" charset="0"/>
              </a:rPr>
            </a:br>
            <a:endParaRPr lang="es-ES" sz="700" dirty="0"/>
          </a:p>
        </p:txBody>
      </p:sp>
      <p:pic>
        <p:nvPicPr>
          <p:cNvPr id="5122" name="Picture 2" descr="13,746,100+ Professional People Stock Photos, Pictures &amp; Royalty-Free  Images - iStock | Group of professional people, Professional people  talking, Professional people meeting">
            <a:extLst>
              <a:ext uri="{FF2B5EF4-FFF2-40B4-BE49-F238E27FC236}">
                <a16:creationId xmlns:a16="http://schemas.microsoft.com/office/drawing/2014/main" id="{1CDF6ADC-56F2-E416-C48F-81A25D9F5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868122"/>
            <a:ext cx="3429000"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10" name="Diagrama 9">
            <a:extLst>
              <a:ext uri="{FF2B5EF4-FFF2-40B4-BE49-F238E27FC236}">
                <a16:creationId xmlns:a16="http://schemas.microsoft.com/office/drawing/2014/main" id="{9DE0E4C7-D312-B88E-A5D5-20E4F255BCCF}"/>
              </a:ext>
            </a:extLst>
          </p:cNvPr>
          <p:cNvGraphicFramePr/>
          <p:nvPr>
            <p:extLst>
              <p:ext uri="{D42A27DB-BD31-4B8C-83A1-F6EECF244321}">
                <p14:modId xmlns:p14="http://schemas.microsoft.com/office/powerpoint/2010/main" val="1507673959"/>
              </p:ext>
            </p:extLst>
          </p:nvPr>
        </p:nvGraphicFramePr>
        <p:xfrm>
          <a:off x="524330" y="3044929"/>
          <a:ext cx="6547030" cy="28238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Imagen 10" descr="Aplicación, Icono&#10;&#10;El contenido generado por IA puede ser incorrecto.">
            <a:extLst>
              <a:ext uri="{FF2B5EF4-FFF2-40B4-BE49-F238E27FC236}">
                <a16:creationId xmlns:a16="http://schemas.microsoft.com/office/drawing/2014/main" id="{E58AE9E4-686B-1B85-4B1A-C8491B608D2F}"/>
              </a:ext>
            </a:extLst>
          </p:cNvPr>
          <p:cNvPicPr>
            <a:picLocks noChangeAspect="1"/>
          </p:cNvPicPr>
          <p:nvPr/>
        </p:nvPicPr>
        <p:blipFill>
          <a:blip r:embed="rId10" cstate="print">
            <a:extLst>
              <a:ext uri="{28A0092B-C50C-407E-A947-70E740481C1C}">
                <a14:useLocalDpi xmlns:a14="http://schemas.microsoft.com/office/drawing/2010/main" val="0"/>
              </a:ext>
            </a:extLst>
          </a:blip>
          <a:srcRect l="65975" t="26703" r="3660" b="31228"/>
          <a:stretch>
            <a:fillRect/>
          </a:stretch>
        </p:blipFill>
        <p:spPr>
          <a:xfrm>
            <a:off x="8686800" y="4329522"/>
            <a:ext cx="1600200" cy="1478000"/>
          </a:xfrm>
          <a:prstGeom prst="rect">
            <a:avLst/>
          </a:prstGeom>
        </p:spPr>
      </p:pic>
    </p:spTree>
    <p:extLst>
      <p:ext uri="{BB962C8B-B14F-4D97-AF65-F5344CB8AC3E}">
        <p14:creationId xmlns:p14="http://schemas.microsoft.com/office/powerpoint/2010/main" val="676999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1F33639-D444-DA55-C9DD-DE14D34A562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2C92553-4F48-F26D-EA5D-B0145F53BB6F}"/>
              </a:ext>
            </a:extLst>
          </p:cNvPr>
          <p:cNvSpPr txBox="1"/>
          <p:nvPr/>
        </p:nvSpPr>
        <p:spPr>
          <a:xfrm>
            <a:off x="311872" y="192409"/>
            <a:ext cx="4488815" cy="340995"/>
          </a:xfrm>
          <a:prstGeom prst="rect">
            <a:avLst/>
          </a:prstGeom>
        </p:spPr>
        <p:txBody>
          <a:bodyPr vert="horz" wrap="square" lIns="0" tIns="0" rIns="0" bIns="0" rtlCol="0">
            <a:spAutoFit/>
          </a:bodyPr>
          <a:lstStyle/>
          <a:p>
            <a:pPr>
              <a:lnSpc>
                <a:spcPts val="2655"/>
              </a:lnSpc>
            </a:pPr>
            <a:r>
              <a:rPr sz="2400" spc="-10" dirty="0">
                <a:solidFill>
                  <a:srgbClr val="3D3838"/>
                </a:solidFill>
                <a:latin typeface="Arial MT"/>
                <a:cs typeface="Arial MT"/>
              </a:rPr>
              <a:t>LLA</a:t>
            </a:r>
            <a:r>
              <a:rPr sz="2400" spc="-160" dirty="0">
                <a:solidFill>
                  <a:srgbClr val="3D3838"/>
                </a:solidFill>
                <a:latin typeface="Arial MT"/>
                <a:cs typeface="Arial MT"/>
              </a:rPr>
              <a:t> </a:t>
            </a:r>
            <a:r>
              <a:rPr sz="2400" dirty="0">
                <a:solidFill>
                  <a:srgbClr val="3D3838"/>
                </a:solidFill>
                <a:latin typeface="Arial MT"/>
                <a:cs typeface="Arial MT"/>
              </a:rPr>
              <a:t>PURPLE</a:t>
            </a:r>
            <a:r>
              <a:rPr sz="2400" spc="-50" dirty="0">
                <a:solidFill>
                  <a:srgbClr val="3D3838"/>
                </a:solidFill>
                <a:latin typeface="Arial MT"/>
                <a:cs typeface="Arial MT"/>
              </a:rPr>
              <a:t> </a:t>
            </a:r>
            <a:r>
              <a:rPr sz="2400" dirty="0">
                <a:solidFill>
                  <a:srgbClr val="3D3838"/>
                </a:solidFill>
                <a:latin typeface="Arial MT"/>
                <a:cs typeface="Arial MT"/>
              </a:rPr>
              <a:t>SLIDES</a:t>
            </a:r>
            <a:r>
              <a:rPr sz="2400" spc="-60" dirty="0">
                <a:solidFill>
                  <a:srgbClr val="3D3838"/>
                </a:solidFill>
                <a:latin typeface="Arial MT"/>
                <a:cs typeface="Arial MT"/>
              </a:rPr>
              <a:t> </a:t>
            </a:r>
            <a:r>
              <a:rPr sz="2400" dirty="0">
                <a:solidFill>
                  <a:srgbClr val="3D3838"/>
                </a:solidFill>
                <a:latin typeface="Arial MT"/>
                <a:cs typeface="Arial MT"/>
              </a:rPr>
              <a:t>–</a:t>
            </a:r>
            <a:r>
              <a:rPr sz="2400" spc="-60" dirty="0">
                <a:solidFill>
                  <a:srgbClr val="3D3838"/>
                </a:solidFill>
                <a:latin typeface="Arial MT"/>
                <a:cs typeface="Arial MT"/>
              </a:rPr>
              <a:t> </a:t>
            </a:r>
            <a:r>
              <a:rPr sz="2400" dirty="0">
                <a:solidFill>
                  <a:srgbClr val="3D3838"/>
                </a:solidFill>
                <a:latin typeface="Arial MT"/>
                <a:cs typeface="Arial MT"/>
              </a:rPr>
              <a:t>HR</a:t>
            </a:r>
            <a:r>
              <a:rPr sz="2400" spc="-50" dirty="0">
                <a:solidFill>
                  <a:srgbClr val="3D3838"/>
                </a:solidFill>
                <a:latin typeface="Arial MT"/>
                <a:cs typeface="Arial MT"/>
              </a:rPr>
              <a:t> </a:t>
            </a:r>
            <a:r>
              <a:rPr sz="2400" spc="-25" dirty="0">
                <a:solidFill>
                  <a:srgbClr val="3D3838"/>
                </a:solidFill>
                <a:latin typeface="Arial MT"/>
                <a:cs typeface="Arial MT"/>
              </a:rPr>
              <a:t>USE</a:t>
            </a:r>
            <a:endParaRPr sz="2400">
              <a:latin typeface="Arial MT"/>
              <a:cs typeface="Arial MT"/>
            </a:endParaRPr>
          </a:p>
        </p:txBody>
      </p:sp>
      <p:sp>
        <p:nvSpPr>
          <p:cNvPr id="3" name="object 3">
            <a:extLst>
              <a:ext uri="{FF2B5EF4-FFF2-40B4-BE49-F238E27FC236}">
                <a16:creationId xmlns:a16="http://schemas.microsoft.com/office/drawing/2014/main" id="{912D47AC-295C-3712-CAFA-85587CE58701}"/>
              </a:ext>
            </a:extLst>
          </p:cNvPr>
          <p:cNvSpPr/>
          <p:nvPr/>
        </p:nvSpPr>
        <p:spPr>
          <a:xfrm>
            <a:off x="0" y="0"/>
            <a:ext cx="11201400" cy="1005840"/>
          </a:xfrm>
          <a:custGeom>
            <a:avLst/>
            <a:gdLst/>
            <a:ahLst/>
            <a:cxnLst/>
            <a:rect l="l" t="t" r="r" b="b"/>
            <a:pathLst>
              <a:path w="11201400" h="1005840">
                <a:moveTo>
                  <a:pt x="11201400" y="0"/>
                </a:moveTo>
                <a:lnTo>
                  <a:pt x="0" y="0"/>
                </a:lnTo>
                <a:lnTo>
                  <a:pt x="0" y="1005839"/>
                </a:lnTo>
                <a:lnTo>
                  <a:pt x="11201400" y="1005839"/>
                </a:lnTo>
                <a:lnTo>
                  <a:pt x="11201400" y="0"/>
                </a:lnTo>
                <a:close/>
              </a:path>
            </a:pathLst>
          </a:custGeom>
          <a:solidFill>
            <a:srgbClr val="FFFFFF"/>
          </a:solidFill>
        </p:spPr>
        <p:txBody>
          <a:bodyPr wrap="square" lIns="0" tIns="0" rIns="0" bIns="0" rtlCol="0"/>
          <a:lstStyle/>
          <a:p>
            <a:endParaRPr/>
          </a:p>
        </p:txBody>
      </p:sp>
      <p:grpSp>
        <p:nvGrpSpPr>
          <p:cNvPr id="4" name="object 4">
            <a:extLst>
              <a:ext uri="{FF2B5EF4-FFF2-40B4-BE49-F238E27FC236}">
                <a16:creationId xmlns:a16="http://schemas.microsoft.com/office/drawing/2014/main" id="{CC8A2AC7-3234-31D9-1343-DB46ADAAC560}"/>
              </a:ext>
            </a:extLst>
          </p:cNvPr>
          <p:cNvGrpSpPr/>
          <p:nvPr/>
        </p:nvGrpSpPr>
        <p:grpSpPr>
          <a:xfrm>
            <a:off x="0" y="6541479"/>
            <a:ext cx="12192000" cy="316865"/>
            <a:chOff x="0" y="6541479"/>
            <a:chExt cx="12192000" cy="316865"/>
          </a:xfrm>
        </p:grpSpPr>
        <p:sp>
          <p:nvSpPr>
            <p:cNvPr id="5" name="object 5">
              <a:extLst>
                <a:ext uri="{FF2B5EF4-FFF2-40B4-BE49-F238E27FC236}">
                  <a16:creationId xmlns:a16="http://schemas.microsoft.com/office/drawing/2014/main" id="{0A0D100A-81EA-39E4-84BF-A2214DD08263}"/>
                </a:ext>
              </a:extLst>
            </p:cNvPr>
            <p:cNvSpPr/>
            <p:nvPr/>
          </p:nvSpPr>
          <p:spPr>
            <a:xfrm>
              <a:off x="0" y="6575297"/>
              <a:ext cx="12192000" cy="283210"/>
            </a:xfrm>
            <a:custGeom>
              <a:avLst/>
              <a:gdLst/>
              <a:ahLst/>
              <a:cxnLst/>
              <a:rect l="l" t="t" r="r" b="b"/>
              <a:pathLst>
                <a:path w="12192000" h="283209">
                  <a:moveTo>
                    <a:pt x="12192000" y="0"/>
                  </a:moveTo>
                  <a:lnTo>
                    <a:pt x="0" y="0"/>
                  </a:lnTo>
                  <a:lnTo>
                    <a:pt x="0" y="282701"/>
                  </a:lnTo>
                  <a:lnTo>
                    <a:pt x="12192000" y="282701"/>
                  </a:lnTo>
                  <a:lnTo>
                    <a:pt x="12192000" y="0"/>
                  </a:lnTo>
                  <a:close/>
                </a:path>
              </a:pathLst>
            </a:custGeom>
            <a:solidFill>
              <a:srgbClr val="3D3838"/>
            </a:solidFill>
          </p:spPr>
          <p:txBody>
            <a:bodyPr wrap="square" lIns="0" tIns="0" rIns="0" bIns="0" rtlCol="0"/>
            <a:lstStyle/>
            <a:p>
              <a:endParaRPr/>
            </a:p>
          </p:txBody>
        </p:sp>
        <p:sp>
          <p:nvSpPr>
            <p:cNvPr id="6" name="object 6">
              <a:extLst>
                <a:ext uri="{FF2B5EF4-FFF2-40B4-BE49-F238E27FC236}">
                  <a16:creationId xmlns:a16="http://schemas.microsoft.com/office/drawing/2014/main" id="{13D8397F-3614-C121-543E-0251F76301BC}"/>
                </a:ext>
              </a:extLst>
            </p:cNvPr>
            <p:cNvSpPr/>
            <p:nvPr/>
          </p:nvSpPr>
          <p:spPr>
            <a:xfrm>
              <a:off x="0" y="6541479"/>
              <a:ext cx="12192000" cy="34290"/>
            </a:xfrm>
            <a:custGeom>
              <a:avLst/>
              <a:gdLst/>
              <a:ahLst/>
              <a:cxnLst/>
              <a:rect l="l" t="t" r="r" b="b"/>
              <a:pathLst>
                <a:path w="12192000" h="34290">
                  <a:moveTo>
                    <a:pt x="0" y="33818"/>
                  </a:moveTo>
                  <a:lnTo>
                    <a:pt x="12192000" y="33818"/>
                  </a:lnTo>
                  <a:lnTo>
                    <a:pt x="12192000" y="0"/>
                  </a:lnTo>
                  <a:lnTo>
                    <a:pt x="0" y="0"/>
                  </a:lnTo>
                  <a:lnTo>
                    <a:pt x="0" y="33818"/>
                  </a:lnTo>
                  <a:close/>
                </a:path>
              </a:pathLst>
            </a:custGeom>
            <a:solidFill>
              <a:srgbClr val="FF4100"/>
            </a:solidFill>
          </p:spPr>
          <p:txBody>
            <a:bodyPr wrap="square" lIns="0" tIns="0" rIns="0" bIns="0" rtlCol="0"/>
            <a:lstStyle/>
            <a:p>
              <a:endParaRPr/>
            </a:p>
          </p:txBody>
        </p:sp>
      </p:grpSp>
      <p:sp>
        <p:nvSpPr>
          <p:cNvPr id="19" name="object 19">
            <a:extLst>
              <a:ext uri="{FF2B5EF4-FFF2-40B4-BE49-F238E27FC236}">
                <a16:creationId xmlns:a16="http://schemas.microsoft.com/office/drawing/2014/main" id="{883E45EF-D8F0-DBF9-313F-2ACFF013B5CB}"/>
              </a:ext>
            </a:extLst>
          </p:cNvPr>
          <p:cNvSpPr/>
          <p:nvPr/>
        </p:nvSpPr>
        <p:spPr>
          <a:xfrm>
            <a:off x="0" y="6541490"/>
            <a:ext cx="12192000" cy="38100"/>
          </a:xfrm>
          <a:custGeom>
            <a:avLst/>
            <a:gdLst/>
            <a:ahLst/>
            <a:cxnLst/>
            <a:rect l="l" t="t" r="r" b="b"/>
            <a:pathLst>
              <a:path w="12192000" h="38100">
                <a:moveTo>
                  <a:pt x="12192000" y="0"/>
                </a:moveTo>
                <a:lnTo>
                  <a:pt x="0" y="0"/>
                </a:lnTo>
                <a:lnTo>
                  <a:pt x="0" y="33807"/>
                </a:lnTo>
                <a:lnTo>
                  <a:pt x="0" y="38100"/>
                </a:lnTo>
                <a:lnTo>
                  <a:pt x="12192000" y="38100"/>
                </a:lnTo>
                <a:lnTo>
                  <a:pt x="12192000" y="33807"/>
                </a:lnTo>
                <a:lnTo>
                  <a:pt x="12192000" y="0"/>
                </a:lnTo>
                <a:close/>
              </a:path>
            </a:pathLst>
          </a:custGeom>
          <a:solidFill>
            <a:srgbClr val="FF4100"/>
          </a:solidFill>
        </p:spPr>
        <p:txBody>
          <a:bodyPr wrap="square" lIns="0" tIns="0" rIns="0" bIns="0" rtlCol="0"/>
          <a:lstStyle/>
          <a:p>
            <a:endParaRPr/>
          </a:p>
        </p:txBody>
      </p:sp>
      <p:sp>
        <p:nvSpPr>
          <p:cNvPr id="20" name="object 20">
            <a:extLst>
              <a:ext uri="{FF2B5EF4-FFF2-40B4-BE49-F238E27FC236}">
                <a16:creationId xmlns:a16="http://schemas.microsoft.com/office/drawing/2014/main" id="{2ECA74EE-5388-0A84-E2E7-46CDC9F6C436}"/>
              </a:ext>
            </a:extLst>
          </p:cNvPr>
          <p:cNvSpPr txBox="1">
            <a:spLocks noGrp="1"/>
          </p:cNvSpPr>
          <p:nvPr>
            <p:ph type="title"/>
          </p:nvPr>
        </p:nvSpPr>
        <p:spPr>
          <a:xfrm>
            <a:off x="365216" y="164452"/>
            <a:ext cx="4073525" cy="718145"/>
          </a:xfrm>
          <a:prstGeom prst="rect">
            <a:avLst/>
          </a:prstGeom>
        </p:spPr>
        <p:txBody>
          <a:bodyPr vert="horz" wrap="square" lIns="0" tIns="40640" rIns="0" bIns="0" rtlCol="0">
            <a:spAutoFit/>
          </a:bodyPr>
          <a:lstStyle/>
          <a:p>
            <a:pPr>
              <a:buNone/>
            </a:pPr>
            <a:r>
              <a:rPr lang="es-CO" sz="2800" dirty="0" err="1"/>
              <a:t>Quality</a:t>
            </a:r>
            <a:r>
              <a:rPr lang="es-CO" sz="2800" dirty="0"/>
              <a:t> </a:t>
            </a:r>
            <a:r>
              <a:rPr lang="es-CO" sz="2800" dirty="0" err="1"/>
              <a:t>Attributes</a:t>
            </a:r>
            <a:br>
              <a:rPr lang="es-CO" sz="2800" dirty="0">
                <a:latin typeface="Arial" panose="020B0604020202020204" pitchFamily="34" charset="0"/>
                <a:cs typeface="Arial" panose="020B0604020202020204" pitchFamily="34" charset="0"/>
              </a:rPr>
            </a:br>
            <a:r>
              <a:rPr lang="es-CO" sz="1600" b="0" dirty="0" err="1">
                <a:solidFill>
                  <a:srgbClr val="FF4100"/>
                </a:solidFill>
                <a:latin typeface="Arial MT"/>
                <a:cs typeface="Arial MT"/>
              </a:rPr>
              <a:t>Analysis</a:t>
            </a:r>
            <a:r>
              <a:rPr lang="es-CO" sz="1600" b="0" dirty="0">
                <a:solidFill>
                  <a:srgbClr val="FF4100"/>
                </a:solidFill>
                <a:latin typeface="Arial MT"/>
                <a:cs typeface="Arial MT"/>
              </a:rPr>
              <a:t> and </a:t>
            </a:r>
            <a:r>
              <a:rPr lang="es-CO" sz="1600" b="0" dirty="0" err="1">
                <a:solidFill>
                  <a:srgbClr val="FF4100"/>
                </a:solidFill>
                <a:latin typeface="Arial MT"/>
                <a:cs typeface="Arial MT"/>
              </a:rPr>
              <a:t>Decision</a:t>
            </a:r>
            <a:r>
              <a:rPr lang="es-CO" sz="1600" b="0" dirty="0">
                <a:solidFill>
                  <a:srgbClr val="FF4100"/>
                </a:solidFill>
                <a:latin typeface="Arial MT"/>
                <a:cs typeface="Arial MT"/>
              </a:rPr>
              <a:t> - </a:t>
            </a:r>
            <a:r>
              <a:rPr lang="es-CO" sz="1600" b="0" dirty="0" err="1">
                <a:solidFill>
                  <a:srgbClr val="FF4100"/>
                </a:solidFill>
                <a:latin typeface="Arial MT"/>
                <a:cs typeface="Arial MT"/>
              </a:rPr>
              <a:t>Summary</a:t>
            </a:r>
            <a:endParaRPr sz="1600" dirty="0">
              <a:latin typeface="Arial MT"/>
              <a:cs typeface="Arial MT"/>
            </a:endParaRPr>
          </a:p>
        </p:txBody>
      </p:sp>
      <p:sp>
        <p:nvSpPr>
          <p:cNvPr id="83" name="object 83">
            <a:extLst>
              <a:ext uri="{FF2B5EF4-FFF2-40B4-BE49-F238E27FC236}">
                <a16:creationId xmlns:a16="http://schemas.microsoft.com/office/drawing/2014/main" id="{7213F7C7-A46D-3A81-A651-83A2E8834A6C}"/>
              </a:ext>
            </a:extLst>
          </p:cNvPr>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dirty="0"/>
              <a:t>LIBERTY</a:t>
            </a:r>
            <a:r>
              <a:rPr spc="-20" dirty="0"/>
              <a:t> </a:t>
            </a:r>
            <a:r>
              <a:rPr dirty="0"/>
              <a:t>LATIN</a:t>
            </a:r>
            <a:r>
              <a:rPr spc="-25" dirty="0"/>
              <a:t> </a:t>
            </a:r>
            <a:r>
              <a:rPr dirty="0"/>
              <a:t>AMERICA</a:t>
            </a:r>
            <a:r>
              <a:rPr spc="200" dirty="0"/>
              <a:t> </a:t>
            </a:r>
            <a:r>
              <a:rPr dirty="0"/>
              <a:t>|</a:t>
            </a:r>
            <a:r>
              <a:rPr spc="204" dirty="0"/>
              <a:t> </a:t>
            </a:r>
            <a:r>
              <a:rPr dirty="0"/>
              <a:t>NOVEMBER</a:t>
            </a:r>
            <a:r>
              <a:rPr spc="-25" dirty="0"/>
              <a:t> </a:t>
            </a:r>
            <a:r>
              <a:rPr spc="-20" dirty="0"/>
              <a:t>2025</a:t>
            </a:r>
          </a:p>
        </p:txBody>
      </p:sp>
      <p:sp>
        <p:nvSpPr>
          <p:cNvPr id="84" name="object 84">
            <a:extLst>
              <a:ext uri="{FF2B5EF4-FFF2-40B4-BE49-F238E27FC236}">
                <a16:creationId xmlns:a16="http://schemas.microsoft.com/office/drawing/2014/main" id="{5E30E237-6BC5-A31D-45B4-D2CD0E569643}"/>
              </a:ext>
            </a:extLst>
          </p:cNvPr>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spc="-25" dirty="0"/>
              <a:t>9</a:t>
            </a:fld>
            <a:endParaRPr spc="-25" dirty="0"/>
          </a:p>
        </p:txBody>
      </p:sp>
      <p:grpSp>
        <p:nvGrpSpPr>
          <p:cNvPr id="67" name="object 67">
            <a:extLst>
              <a:ext uri="{FF2B5EF4-FFF2-40B4-BE49-F238E27FC236}">
                <a16:creationId xmlns:a16="http://schemas.microsoft.com/office/drawing/2014/main" id="{A9E7BF4E-042F-3E16-68AD-95B266806A2F}"/>
              </a:ext>
            </a:extLst>
          </p:cNvPr>
          <p:cNvGrpSpPr/>
          <p:nvPr/>
        </p:nvGrpSpPr>
        <p:grpSpPr>
          <a:xfrm>
            <a:off x="11293117" y="243470"/>
            <a:ext cx="537845" cy="593090"/>
            <a:chOff x="11293117" y="243470"/>
            <a:chExt cx="537845" cy="593090"/>
          </a:xfrm>
        </p:grpSpPr>
        <p:sp>
          <p:nvSpPr>
            <p:cNvPr id="68" name="object 68">
              <a:extLst>
                <a:ext uri="{FF2B5EF4-FFF2-40B4-BE49-F238E27FC236}">
                  <a16:creationId xmlns:a16="http://schemas.microsoft.com/office/drawing/2014/main" id="{DFA9394A-8DCB-9985-C37F-01B26D4F1113}"/>
                </a:ext>
              </a:extLst>
            </p:cNvPr>
            <p:cNvSpPr/>
            <p:nvPr/>
          </p:nvSpPr>
          <p:spPr>
            <a:xfrm>
              <a:off x="11335131" y="271525"/>
              <a:ext cx="452755" cy="315595"/>
            </a:xfrm>
            <a:custGeom>
              <a:avLst/>
              <a:gdLst/>
              <a:ahLst/>
              <a:cxnLst/>
              <a:rect l="l" t="t" r="r" b="b"/>
              <a:pathLst>
                <a:path w="452754" h="315595">
                  <a:moveTo>
                    <a:pt x="62103" y="124066"/>
                  </a:moveTo>
                  <a:lnTo>
                    <a:pt x="60947" y="104660"/>
                  </a:lnTo>
                  <a:lnTo>
                    <a:pt x="60464" y="84404"/>
                  </a:lnTo>
                  <a:lnTo>
                    <a:pt x="60502" y="64185"/>
                  </a:lnTo>
                  <a:lnTo>
                    <a:pt x="60858" y="44894"/>
                  </a:lnTo>
                  <a:lnTo>
                    <a:pt x="61341" y="26593"/>
                  </a:lnTo>
                  <a:lnTo>
                    <a:pt x="61150" y="12166"/>
                  </a:lnTo>
                  <a:lnTo>
                    <a:pt x="59194" y="2870"/>
                  </a:lnTo>
                  <a:lnTo>
                    <a:pt x="54406" y="0"/>
                  </a:lnTo>
                  <a:lnTo>
                    <a:pt x="42684" y="13423"/>
                  </a:lnTo>
                  <a:lnTo>
                    <a:pt x="26657" y="48120"/>
                  </a:lnTo>
                  <a:lnTo>
                    <a:pt x="11188" y="99479"/>
                  </a:lnTo>
                  <a:lnTo>
                    <a:pt x="1104" y="162928"/>
                  </a:lnTo>
                  <a:lnTo>
                    <a:pt x="0" y="187388"/>
                  </a:lnTo>
                  <a:lnTo>
                    <a:pt x="558" y="211645"/>
                  </a:lnTo>
                  <a:lnTo>
                    <a:pt x="5473" y="258318"/>
                  </a:lnTo>
                  <a:lnTo>
                    <a:pt x="14351" y="301167"/>
                  </a:lnTo>
                  <a:lnTo>
                    <a:pt x="17970" y="315264"/>
                  </a:lnTo>
                  <a:lnTo>
                    <a:pt x="11988" y="257276"/>
                  </a:lnTo>
                  <a:lnTo>
                    <a:pt x="16611" y="199097"/>
                  </a:lnTo>
                  <a:lnTo>
                    <a:pt x="32956" y="151193"/>
                  </a:lnTo>
                  <a:lnTo>
                    <a:pt x="62103" y="124066"/>
                  </a:lnTo>
                  <a:close/>
                </a:path>
                <a:path w="452754" h="315595">
                  <a:moveTo>
                    <a:pt x="452450" y="187388"/>
                  </a:moveTo>
                  <a:lnTo>
                    <a:pt x="441261" y="99479"/>
                  </a:lnTo>
                  <a:lnTo>
                    <a:pt x="425856" y="48120"/>
                  </a:lnTo>
                  <a:lnTo>
                    <a:pt x="409854" y="13423"/>
                  </a:lnTo>
                  <a:lnTo>
                    <a:pt x="398132" y="0"/>
                  </a:lnTo>
                  <a:lnTo>
                    <a:pt x="393268" y="2870"/>
                  </a:lnTo>
                  <a:lnTo>
                    <a:pt x="391312" y="12166"/>
                  </a:lnTo>
                  <a:lnTo>
                    <a:pt x="391172" y="26593"/>
                  </a:lnTo>
                  <a:lnTo>
                    <a:pt x="391680" y="44894"/>
                  </a:lnTo>
                  <a:lnTo>
                    <a:pt x="392049" y="64185"/>
                  </a:lnTo>
                  <a:lnTo>
                    <a:pt x="392074" y="84404"/>
                  </a:lnTo>
                  <a:lnTo>
                    <a:pt x="391591" y="104660"/>
                  </a:lnTo>
                  <a:lnTo>
                    <a:pt x="390436" y="124066"/>
                  </a:lnTo>
                  <a:lnTo>
                    <a:pt x="419493" y="151193"/>
                  </a:lnTo>
                  <a:lnTo>
                    <a:pt x="435825" y="199097"/>
                  </a:lnTo>
                  <a:lnTo>
                    <a:pt x="440436" y="257276"/>
                  </a:lnTo>
                  <a:lnTo>
                    <a:pt x="434365" y="315264"/>
                  </a:lnTo>
                  <a:lnTo>
                    <a:pt x="438073" y="301167"/>
                  </a:lnTo>
                  <a:lnTo>
                    <a:pt x="447065" y="258318"/>
                  </a:lnTo>
                  <a:lnTo>
                    <a:pt x="451954" y="211645"/>
                  </a:lnTo>
                  <a:lnTo>
                    <a:pt x="452450" y="187388"/>
                  </a:lnTo>
                  <a:close/>
                </a:path>
              </a:pathLst>
            </a:custGeom>
            <a:solidFill>
              <a:srgbClr val="BD1B2C"/>
            </a:solidFill>
          </p:spPr>
          <p:txBody>
            <a:bodyPr wrap="square" lIns="0" tIns="0" rIns="0" bIns="0" rtlCol="0"/>
            <a:lstStyle/>
            <a:p>
              <a:endParaRPr/>
            </a:p>
          </p:txBody>
        </p:sp>
        <p:sp>
          <p:nvSpPr>
            <p:cNvPr id="69" name="object 69">
              <a:extLst>
                <a:ext uri="{FF2B5EF4-FFF2-40B4-BE49-F238E27FC236}">
                  <a16:creationId xmlns:a16="http://schemas.microsoft.com/office/drawing/2014/main" id="{8489AFAA-F58D-CC17-D5E9-80E3FBCCA5D3}"/>
                </a:ext>
              </a:extLst>
            </p:cNvPr>
            <p:cNvSpPr/>
            <p:nvPr/>
          </p:nvSpPr>
          <p:spPr>
            <a:xfrm>
              <a:off x="11465949" y="243470"/>
              <a:ext cx="190500" cy="356870"/>
            </a:xfrm>
            <a:custGeom>
              <a:avLst/>
              <a:gdLst/>
              <a:ahLst/>
              <a:cxnLst/>
              <a:rect l="l" t="t" r="r" b="b"/>
              <a:pathLst>
                <a:path w="190500" h="356870">
                  <a:moveTo>
                    <a:pt x="141781" y="356818"/>
                  </a:moveTo>
                  <a:lnTo>
                    <a:pt x="135756" y="350278"/>
                  </a:lnTo>
                  <a:lnTo>
                    <a:pt x="125438" y="342375"/>
                  </a:lnTo>
                  <a:lnTo>
                    <a:pt x="111684" y="335718"/>
                  </a:lnTo>
                  <a:lnTo>
                    <a:pt x="95353" y="332919"/>
                  </a:lnTo>
                  <a:lnTo>
                    <a:pt x="79078" y="335718"/>
                  </a:lnTo>
                  <a:lnTo>
                    <a:pt x="65243" y="342375"/>
                  </a:lnTo>
                  <a:lnTo>
                    <a:pt x="54804" y="350278"/>
                  </a:lnTo>
                  <a:lnTo>
                    <a:pt x="48717" y="356818"/>
                  </a:lnTo>
                  <a:lnTo>
                    <a:pt x="43155" y="335105"/>
                  </a:lnTo>
                  <a:lnTo>
                    <a:pt x="33103" y="298136"/>
                  </a:lnTo>
                  <a:lnTo>
                    <a:pt x="18679" y="251699"/>
                  </a:lnTo>
                  <a:lnTo>
                    <a:pt x="0" y="201580"/>
                  </a:lnTo>
                  <a:lnTo>
                    <a:pt x="1808" y="188351"/>
                  </a:lnTo>
                  <a:lnTo>
                    <a:pt x="10826" y="138612"/>
                  </a:lnTo>
                  <a:lnTo>
                    <a:pt x="35055" y="59876"/>
                  </a:lnTo>
                  <a:lnTo>
                    <a:pt x="60334" y="18122"/>
                  </a:lnTo>
                  <a:lnTo>
                    <a:pt x="95353" y="0"/>
                  </a:lnTo>
                  <a:lnTo>
                    <a:pt x="130340" y="18122"/>
                  </a:lnTo>
                  <a:lnTo>
                    <a:pt x="155548" y="59876"/>
                  </a:lnTo>
                  <a:lnTo>
                    <a:pt x="171739" y="106346"/>
                  </a:lnTo>
                  <a:lnTo>
                    <a:pt x="182418" y="152309"/>
                  </a:lnTo>
                  <a:lnTo>
                    <a:pt x="190499" y="201580"/>
                  </a:lnTo>
                  <a:lnTo>
                    <a:pt x="171820" y="251699"/>
                  </a:lnTo>
                  <a:lnTo>
                    <a:pt x="157396" y="298136"/>
                  </a:lnTo>
                  <a:lnTo>
                    <a:pt x="147344" y="335105"/>
                  </a:lnTo>
                  <a:lnTo>
                    <a:pt x="141781" y="356818"/>
                  </a:lnTo>
                  <a:close/>
                </a:path>
              </a:pathLst>
            </a:custGeom>
            <a:solidFill>
              <a:srgbClr val="EC2D31"/>
            </a:solidFill>
          </p:spPr>
          <p:txBody>
            <a:bodyPr wrap="square" lIns="0" tIns="0" rIns="0" bIns="0" rtlCol="0"/>
            <a:lstStyle/>
            <a:p>
              <a:endParaRPr/>
            </a:p>
          </p:txBody>
        </p:sp>
        <p:sp>
          <p:nvSpPr>
            <p:cNvPr id="70" name="object 70">
              <a:extLst>
                <a:ext uri="{FF2B5EF4-FFF2-40B4-BE49-F238E27FC236}">
                  <a16:creationId xmlns:a16="http://schemas.microsoft.com/office/drawing/2014/main" id="{AD6484FF-A80C-E96E-D7C7-6B728D32DF87}"/>
                </a:ext>
              </a:extLst>
            </p:cNvPr>
            <p:cNvSpPr/>
            <p:nvPr/>
          </p:nvSpPr>
          <p:spPr>
            <a:xfrm>
              <a:off x="11429515" y="306646"/>
              <a:ext cx="53975" cy="116839"/>
            </a:xfrm>
            <a:custGeom>
              <a:avLst/>
              <a:gdLst/>
              <a:ahLst/>
              <a:cxnLst/>
              <a:rect l="l" t="t" r="r" b="b"/>
              <a:pathLst>
                <a:path w="53975" h="116840">
                  <a:moveTo>
                    <a:pt x="24150" y="116792"/>
                  </a:moveTo>
                  <a:lnTo>
                    <a:pt x="21811" y="113622"/>
                  </a:lnTo>
                  <a:lnTo>
                    <a:pt x="16369" y="106868"/>
                  </a:lnTo>
                  <a:lnTo>
                    <a:pt x="8780" y="98790"/>
                  </a:lnTo>
                  <a:lnTo>
                    <a:pt x="0" y="91646"/>
                  </a:lnTo>
                  <a:lnTo>
                    <a:pt x="8623" y="61808"/>
                  </a:lnTo>
                  <a:lnTo>
                    <a:pt x="21678" y="32964"/>
                  </a:lnTo>
                  <a:lnTo>
                    <a:pt x="37270" y="10549"/>
                  </a:lnTo>
                  <a:lnTo>
                    <a:pt x="53506" y="0"/>
                  </a:lnTo>
                  <a:lnTo>
                    <a:pt x="45435" y="23333"/>
                  </a:lnTo>
                  <a:lnTo>
                    <a:pt x="37969" y="49356"/>
                  </a:lnTo>
                  <a:lnTo>
                    <a:pt x="30933" y="79898"/>
                  </a:lnTo>
                  <a:lnTo>
                    <a:pt x="24150" y="116792"/>
                  </a:lnTo>
                  <a:close/>
                </a:path>
              </a:pathLst>
            </a:custGeom>
            <a:solidFill>
              <a:srgbClr val="BD1B2C"/>
            </a:solidFill>
          </p:spPr>
          <p:txBody>
            <a:bodyPr wrap="square" lIns="0" tIns="0" rIns="0" bIns="0" rtlCol="0"/>
            <a:lstStyle/>
            <a:p>
              <a:endParaRPr/>
            </a:p>
          </p:txBody>
        </p:sp>
        <p:sp>
          <p:nvSpPr>
            <p:cNvPr id="71" name="object 71">
              <a:extLst>
                <a:ext uri="{FF2B5EF4-FFF2-40B4-BE49-F238E27FC236}">
                  <a16:creationId xmlns:a16="http://schemas.microsoft.com/office/drawing/2014/main" id="{08B51073-C27D-F6F6-43E8-1F50F81A642D}"/>
                </a:ext>
              </a:extLst>
            </p:cNvPr>
            <p:cNvSpPr/>
            <p:nvPr/>
          </p:nvSpPr>
          <p:spPr>
            <a:xfrm>
              <a:off x="11639585" y="306646"/>
              <a:ext cx="53340" cy="117475"/>
            </a:xfrm>
            <a:custGeom>
              <a:avLst/>
              <a:gdLst/>
              <a:ahLst/>
              <a:cxnLst/>
              <a:rect l="l" t="t" r="r" b="b"/>
              <a:pathLst>
                <a:path w="53340" h="117475">
                  <a:moveTo>
                    <a:pt x="29355" y="116999"/>
                  </a:moveTo>
                  <a:lnTo>
                    <a:pt x="22485" y="79986"/>
                  </a:lnTo>
                  <a:lnTo>
                    <a:pt x="15458" y="49382"/>
                  </a:lnTo>
                  <a:lnTo>
                    <a:pt x="8041" y="23336"/>
                  </a:lnTo>
                  <a:lnTo>
                    <a:pt x="0" y="0"/>
                  </a:lnTo>
                  <a:lnTo>
                    <a:pt x="16232" y="10553"/>
                  </a:lnTo>
                  <a:lnTo>
                    <a:pt x="31801" y="32990"/>
                  </a:lnTo>
                  <a:lnTo>
                    <a:pt x="44794" y="61896"/>
                  </a:lnTo>
                  <a:lnTo>
                    <a:pt x="53298" y="91854"/>
                  </a:lnTo>
                  <a:lnTo>
                    <a:pt x="44550" y="98881"/>
                  </a:lnTo>
                  <a:lnTo>
                    <a:pt x="37032" y="106920"/>
                  </a:lnTo>
                  <a:lnTo>
                    <a:pt x="31662" y="113713"/>
                  </a:lnTo>
                  <a:lnTo>
                    <a:pt x="29355" y="116999"/>
                  </a:lnTo>
                  <a:close/>
                </a:path>
              </a:pathLst>
            </a:custGeom>
            <a:solidFill>
              <a:srgbClr val="BD1C2D"/>
            </a:solidFill>
          </p:spPr>
          <p:txBody>
            <a:bodyPr wrap="square" lIns="0" tIns="0" rIns="0" bIns="0" rtlCol="0"/>
            <a:lstStyle/>
            <a:p>
              <a:endParaRPr/>
            </a:p>
          </p:txBody>
        </p:sp>
        <p:sp>
          <p:nvSpPr>
            <p:cNvPr id="72" name="object 72">
              <a:extLst>
                <a:ext uri="{FF2B5EF4-FFF2-40B4-BE49-F238E27FC236}">
                  <a16:creationId xmlns:a16="http://schemas.microsoft.com/office/drawing/2014/main" id="{B0EB009B-C8F3-685D-2D5E-916C286A0C6E}"/>
                </a:ext>
              </a:extLst>
            </p:cNvPr>
            <p:cNvSpPr/>
            <p:nvPr/>
          </p:nvSpPr>
          <p:spPr>
            <a:xfrm>
              <a:off x="11293117" y="412687"/>
              <a:ext cx="537845" cy="423545"/>
            </a:xfrm>
            <a:custGeom>
              <a:avLst/>
              <a:gdLst/>
              <a:ahLst/>
              <a:cxnLst/>
              <a:rect l="l" t="t" r="r" b="b"/>
              <a:pathLst>
                <a:path w="537845" h="423544">
                  <a:moveTo>
                    <a:pt x="72973" y="232282"/>
                  </a:moveTo>
                  <a:lnTo>
                    <a:pt x="51661" y="232282"/>
                  </a:lnTo>
                  <a:lnTo>
                    <a:pt x="52286" y="232074"/>
                  </a:lnTo>
                  <a:lnTo>
                    <a:pt x="52702" y="232074"/>
                  </a:lnTo>
                  <a:lnTo>
                    <a:pt x="51870" y="230827"/>
                  </a:lnTo>
                  <a:lnTo>
                    <a:pt x="26938" y="171018"/>
                  </a:lnTo>
                  <a:lnTo>
                    <a:pt x="12872" y="121757"/>
                  </a:lnTo>
                  <a:lnTo>
                    <a:pt x="12781" y="121438"/>
                  </a:lnTo>
                  <a:lnTo>
                    <a:pt x="6197" y="82807"/>
                  </a:lnTo>
                  <a:lnTo>
                    <a:pt x="3985" y="55847"/>
                  </a:lnTo>
                  <a:lnTo>
                    <a:pt x="3982" y="18970"/>
                  </a:lnTo>
                  <a:lnTo>
                    <a:pt x="7342" y="1841"/>
                  </a:lnTo>
                  <a:lnTo>
                    <a:pt x="12212" y="0"/>
                  </a:lnTo>
                  <a:lnTo>
                    <a:pt x="16415" y="10185"/>
                  </a:lnTo>
                  <a:lnTo>
                    <a:pt x="16476" y="10335"/>
                  </a:lnTo>
                  <a:lnTo>
                    <a:pt x="20653" y="29275"/>
                  </a:lnTo>
                  <a:lnTo>
                    <a:pt x="24908" y="50106"/>
                  </a:lnTo>
                  <a:lnTo>
                    <a:pt x="29007" y="72144"/>
                  </a:lnTo>
                  <a:lnTo>
                    <a:pt x="32716" y="94708"/>
                  </a:lnTo>
                  <a:lnTo>
                    <a:pt x="46065" y="156270"/>
                  </a:lnTo>
                  <a:lnTo>
                    <a:pt x="65246" y="214436"/>
                  </a:lnTo>
                  <a:lnTo>
                    <a:pt x="72883" y="232074"/>
                  </a:lnTo>
                  <a:lnTo>
                    <a:pt x="72973" y="232282"/>
                  </a:lnTo>
                  <a:close/>
                </a:path>
                <a:path w="537845" h="423544">
                  <a:moveTo>
                    <a:pt x="482768" y="312290"/>
                  </a:moveTo>
                  <a:lnTo>
                    <a:pt x="423708" y="312290"/>
                  </a:lnTo>
                  <a:lnTo>
                    <a:pt x="427872" y="305640"/>
                  </a:lnTo>
                  <a:lnTo>
                    <a:pt x="450006" y="265347"/>
                  </a:lnTo>
                  <a:lnTo>
                    <a:pt x="472062" y="214436"/>
                  </a:lnTo>
                  <a:lnTo>
                    <a:pt x="491256" y="156270"/>
                  </a:lnTo>
                  <a:lnTo>
                    <a:pt x="504696" y="94708"/>
                  </a:lnTo>
                  <a:lnTo>
                    <a:pt x="508402" y="72144"/>
                  </a:lnTo>
                  <a:lnTo>
                    <a:pt x="512478" y="50106"/>
                  </a:lnTo>
                  <a:lnTo>
                    <a:pt x="516671" y="29275"/>
                  </a:lnTo>
                  <a:lnTo>
                    <a:pt x="520727" y="10335"/>
                  </a:lnTo>
                  <a:lnTo>
                    <a:pt x="525113" y="0"/>
                  </a:lnTo>
                  <a:lnTo>
                    <a:pt x="530044" y="1841"/>
                  </a:lnTo>
                  <a:lnTo>
                    <a:pt x="533426" y="18970"/>
                  </a:lnTo>
                  <a:lnTo>
                    <a:pt x="533427" y="55847"/>
                  </a:lnTo>
                  <a:lnTo>
                    <a:pt x="531215" y="82807"/>
                  </a:lnTo>
                  <a:lnTo>
                    <a:pt x="524713" y="120956"/>
                  </a:lnTo>
                  <a:lnTo>
                    <a:pt x="510474" y="171018"/>
                  </a:lnTo>
                  <a:lnTo>
                    <a:pt x="485542" y="230827"/>
                  </a:lnTo>
                  <a:lnTo>
                    <a:pt x="484710" y="232074"/>
                  </a:lnTo>
                  <a:lnTo>
                    <a:pt x="485126" y="232074"/>
                  </a:lnTo>
                  <a:lnTo>
                    <a:pt x="485750" y="232282"/>
                  </a:lnTo>
                  <a:lnTo>
                    <a:pt x="513688" y="232282"/>
                  </a:lnTo>
                  <a:lnTo>
                    <a:pt x="501557" y="254489"/>
                  </a:lnTo>
                  <a:lnTo>
                    <a:pt x="464306" y="294834"/>
                  </a:lnTo>
                  <a:lnTo>
                    <a:pt x="461808" y="296912"/>
                  </a:lnTo>
                  <a:lnTo>
                    <a:pt x="461808" y="298367"/>
                  </a:lnTo>
                  <a:lnTo>
                    <a:pt x="498482" y="298367"/>
                  </a:lnTo>
                  <a:lnTo>
                    <a:pt x="492283" y="305199"/>
                  </a:lnTo>
                  <a:lnTo>
                    <a:pt x="482768" y="312290"/>
                  </a:lnTo>
                  <a:close/>
                </a:path>
                <a:path w="537845" h="423544">
                  <a:moveTo>
                    <a:pt x="177945" y="312290"/>
                  </a:moveTo>
                  <a:lnTo>
                    <a:pt x="113704" y="312290"/>
                  </a:lnTo>
                  <a:lnTo>
                    <a:pt x="117243" y="311875"/>
                  </a:lnTo>
                  <a:lnTo>
                    <a:pt x="118909" y="309381"/>
                  </a:lnTo>
                  <a:lnTo>
                    <a:pt x="118284" y="307926"/>
                  </a:lnTo>
                  <a:lnTo>
                    <a:pt x="115786" y="303147"/>
                  </a:lnTo>
                  <a:lnTo>
                    <a:pt x="87765" y="239306"/>
                  </a:lnTo>
                  <a:lnTo>
                    <a:pt x="72112" y="177967"/>
                  </a:lnTo>
                  <a:lnTo>
                    <a:pt x="67046" y="121757"/>
                  </a:lnTo>
                  <a:lnTo>
                    <a:pt x="70786" y="73304"/>
                  </a:lnTo>
                  <a:lnTo>
                    <a:pt x="81552" y="35238"/>
                  </a:lnTo>
                  <a:lnTo>
                    <a:pt x="97466" y="10335"/>
                  </a:lnTo>
                  <a:lnTo>
                    <a:pt x="97562" y="10185"/>
                  </a:lnTo>
                  <a:lnTo>
                    <a:pt x="117035" y="776"/>
                  </a:lnTo>
                  <a:lnTo>
                    <a:pt x="144200" y="18970"/>
                  </a:lnTo>
                  <a:lnTo>
                    <a:pt x="169067" y="64537"/>
                  </a:lnTo>
                  <a:lnTo>
                    <a:pt x="189887" y="120956"/>
                  </a:lnTo>
                  <a:lnTo>
                    <a:pt x="204910" y="171709"/>
                  </a:lnTo>
                  <a:lnTo>
                    <a:pt x="212389" y="200278"/>
                  </a:lnTo>
                  <a:lnTo>
                    <a:pt x="193319" y="242698"/>
                  </a:lnTo>
                  <a:lnTo>
                    <a:pt x="181784" y="285742"/>
                  </a:lnTo>
                  <a:lnTo>
                    <a:pt x="178005" y="311875"/>
                  </a:lnTo>
                  <a:lnTo>
                    <a:pt x="177945" y="312290"/>
                  </a:lnTo>
                  <a:close/>
                </a:path>
                <a:path w="537845" h="423544">
                  <a:moveTo>
                    <a:pt x="424071" y="348243"/>
                  </a:moveTo>
                  <a:lnTo>
                    <a:pt x="356461" y="348243"/>
                  </a:lnTo>
                  <a:lnTo>
                    <a:pt x="358126" y="348035"/>
                  </a:lnTo>
                  <a:lnTo>
                    <a:pt x="359792" y="348035"/>
                  </a:lnTo>
                  <a:lnTo>
                    <a:pt x="361041" y="346788"/>
                  </a:lnTo>
                  <a:lnTo>
                    <a:pt x="361219" y="345541"/>
                  </a:lnTo>
                  <a:lnTo>
                    <a:pt x="361243" y="344917"/>
                  </a:lnTo>
                  <a:lnTo>
                    <a:pt x="360917" y="322318"/>
                  </a:lnTo>
                  <a:lnTo>
                    <a:pt x="355628" y="285742"/>
                  </a:lnTo>
                  <a:lnTo>
                    <a:pt x="344093" y="242698"/>
                  </a:lnTo>
                  <a:lnTo>
                    <a:pt x="325023" y="200278"/>
                  </a:lnTo>
                  <a:lnTo>
                    <a:pt x="332421" y="171709"/>
                  </a:lnTo>
                  <a:lnTo>
                    <a:pt x="347435" y="120956"/>
                  </a:lnTo>
                  <a:lnTo>
                    <a:pt x="368285" y="64537"/>
                  </a:lnTo>
                  <a:lnTo>
                    <a:pt x="393191" y="18970"/>
                  </a:lnTo>
                  <a:lnTo>
                    <a:pt x="420377" y="776"/>
                  </a:lnTo>
                  <a:lnTo>
                    <a:pt x="439785" y="10185"/>
                  </a:lnTo>
                  <a:lnTo>
                    <a:pt x="455769" y="35238"/>
                  </a:lnTo>
                  <a:lnTo>
                    <a:pt x="466538" y="73304"/>
                  </a:lnTo>
                  <a:lnTo>
                    <a:pt x="470238" y="120956"/>
                  </a:lnTo>
                  <a:lnTo>
                    <a:pt x="470300" y="121757"/>
                  </a:lnTo>
                  <a:lnTo>
                    <a:pt x="465264" y="177967"/>
                  </a:lnTo>
                  <a:lnTo>
                    <a:pt x="449636" y="239306"/>
                  </a:lnTo>
                  <a:lnTo>
                    <a:pt x="421626" y="303147"/>
                  </a:lnTo>
                  <a:lnTo>
                    <a:pt x="419128" y="307926"/>
                  </a:lnTo>
                  <a:lnTo>
                    <a:pt x="418503" y="309381"/>
                  </a:lnTo>
                  <a:lnTo>
                    <a:pt x="420169" y="311875"/>
                  </a:lnTo>
                  <a:lnTo>
                    <a:pt x="423708" y="312290"/>
                  </a:lnTo>
                  <a:lnTo>
                    <a:pt x="482768" y="312290"/>
                  </a:lnTo>
                  <a:lnTo>
                    <a:pt x="454082" y="333673"/>
                  </a:lnTo>
                  <a:lnTo>
                    <a:pt x="424071" y="348243"/>
                  </a:lnTo>
                  <a:close/>
                </a:path>
                <a:path w="537845" h="423544">
                  <a:moveTo>
                    <a:pt x="105353" y="298367"/>
                  </a:moveTo>
                  <a:lnTo>
                    <a:pt x="75604" y="298367"/>
                  </a:lnTo>
                  <a:lnTo>
                    <a:pt x="75604" y="296912"/>
                  </a:lnTo>
                  <a:lnTo>
                    <a:pt x="73106" y="294834"/>
                  </a:lnTo>
                  <a:lnTo>
                    <a:pt x="35855" y="254489"/>
                  </a:lnTo>
                  <a:lnTo>
                    <a:pt x="11506" y="209916"/>
                  </a:lnTo>
                  <a:lnTo>
                    <a:pt x="0" y="172473"/>
                  </a:lnTo>
                  <a:lnTo>
                    <a:pt x="1278" y="153520"/>
                  </a:lnTo>
                  <a:lnTo>
                    <a:pt x="6119" y="156270"/>
                  </a:lnTo>
                  <a:lnTo>
                    <a:pt x="12521" y="165859"/>
                  </a:lnTo>
                  <a:lnTo>
                    <a:pt x="20484" y="180552"/>
                  </a:lnTo>
                  <a:lnTo>
                    <a:pt x="30009" y="198616"/>
                  </a:lnTo>
                  <a:lnTo>
                    <a:pt x="36307" y="210227"/>
                  </a:lnTo>
                  <a:lnTo>
                    <a:pt x="40575" y="217475"/>
                  </a:lnTo>
                  <a:lnTo>
                    <a:pt x="44765" y="223398"/>
                  </a:lnTo>
                  <a:lnTo>
                    <a:pt x="50829" y="231035"/>
                  </a:lnTo>
                  <a:lnTo>
                    <a:pt x="51661" y="232282"/>
                  </a:lnTo>
                  <a:lnTo>
                    <a:pt x="72973" y="232282"/>
                  </a:lnTo>
                  <a:lnTo>
                    <a:pt x="87289" y="265347"/>
                  </a:lnTo>
                  <a:lnTo>
                    <a:pt x="105353" y="298367"/>
                  </a:lnTo>
                  <a:close/>
                </a:path>
                <a:path w="537845" h="423544">
                  <a:moveTo>
                    <a:pt x="513688" y="232282"/>
                  </a:moveTo>
                  <a:lnTo>
                    <a:pt x="485750" y="232282"/>
                  </a:lnTo>
                  <a:lnTo>
                    <a:pt x="486583" y="231035"/>
                  </a:lnTo>
                  <a:lnTo>
                    <a:pt x="488343" y="228746"/>
                  </a:lnTo>
                  <a:lnTo>
                    <a:pt x="493011" y="222229"/>
                  </a:lnTo>
                  <a:lnTo>
                    <a:pt x="499670" y="212010"/>
                  </a:lnTo>
                  <a:lnTo>
                    <a:pt x="507403" y="198616"/>
                  </a:lnTo>
                  <a:lnTo>
                    <a:pt x="516928" y="180552"/>
                  </a:lnTo>
                  <a:lnTo>
                    <a:pt x="524891" y="165859"/>
                  </a:lnTo>
                  <a:lnTo>
                    <a:pt x="531293" y="156270"/>
                  </a:lnTo>
                  <a:lnTo>
                    <a:pt x="536134" y="153520"/>
                  </a:lnTo>
                  <a:lnTo>
                    <a:pt x="537314" y="171018"/>
                  </a:lnTo>
                  <a:lnTo>
                    <a:pt x="537412" y="172473"/>
                  </a:lnTo>
                  <a:lnTo>
                    <a:pt x="525906" y="209916"/>
                  </a:lnTo>
                  <a:lnTo>
                    <a:pt x="513802" y="232074"/>
                  </a:lnTo>
                  <a:lnTo>
                    <a:pt x="513688" y="232282"/>
                  </a:lnTo>
                  <a:close/>
                </a:path>
                <a:path w="537845" h="423544">
                  <a:moveTo>
                    <a:pt x="356461" y="348243"/>
                  </a:moveTo>
                  <a:lnTo>
                    <a:pt x="180951" y="348243"/>
                  </a:lnTo>
                  <a:lnTo>
                    <a:pt x="182409" y="346788"/>
                  </a:lnTo>
                  <a:lnTo>
                    <a:pt x="182409" y="344917"/>
                  </a:lnTo>
                  <a:lnTo>
                    <a:pt x="187346" y="305640"/>
                  </a:lnTo>
                  <a:lnTo>
                    <a:pt x="202864" y="251037"/>
                  </a:lnTo>
                  <a:lnTo>
                    <a:pt x="229663" y="203064"/>
                  </a:lnTo>
                  <a:lnTo>
                    <a:pt x="268602" y="182406"/>
                  </a:lnTo>
                  <a:lnTo>
                    <a:pt x="307629" y="203064"/>
                  </a:lnTo>
                  <a:lnTo>
                    <a:pt x="334418" y="251037"/>
                  </a:lnTo>
                  <a:lnTo>
                    <a:pt x="349812" y="305199"/>
                  </a:lnTo>
                  <a:lnTo>
                    <a:pt x="354795" y="344917"/>
                  </a:lnTo>
                  <a:lnTo>
                    <a:pt x="355003" y="346788"/>
                  </a:lnTo>
                  <a:lnTo>
                    <a:pt x="356461" y="348243"/>
                  </a:lnTo>
                  <a:close/>
                </a:path>
                <a:path w="537845" h="423544">
                  <a:moveTo>
                    <a:pt x="397892" y="362166"/>
                  </a:moveTo>
                  <a:lnTo>
                    <a:pt x="139520" y="362166"/>
                  </a:lnTo>
                  <a:lnTo>
                    <a:pt x="139520" y="361127"/>
                  </a:lnTo>
                  <a:lnTo>
                    <a:pt x="139312" y="360088"/>
                  </a:lnTo>
                  <a:lnTo>
                    <a:pt x="83242" y="333673"/>
                  </a:lnTo>
                  <a:lnTo>
                    <a:pt x="45103" y="305199"/>
                  </a:lnTo>
                  <a:lnTo>
                    <a:pt x="15435" y="263038"/>
                  </a:lnTo>
                  <a:lnTo>
                    <a:pt x="23340" y="261668"/>
                  </a:lnTo>
                  <a:lnTo>
                    <a:pt x="37764" y="270624"/>
                  </a:lnTo>
                  <a:lnTo>
                    <a:pt x="55546" y="284255"/>
                  </a:lnTo>
                  <a:lnTo>
                    <a:pt x="75604" y="298367"/>
                  </a:lnTo>
                  <a:lnTo>
                    <a:pt x="105353" y="298367"/>
                  </a:lnTo>
                  <a:lnTo>
                    <a:pt x="109332" y="305640"/>
                  </a:lnTo>
                  <a:lnTo>
                    <a:pt x="113704" y="312290"/>
                  </a:lnTo>
                  <a:lnTo>
                    <a:pt x="177945" y="312290"/>
                  </a:lnTo>
                  <a:lnTo>
                    <a:pt x="176495" y="322318"/>
                  </a:lnTo>
                  <a:lnTo>
                    <a:pt x="176169" y="344917"/>
                  </a:lnTo>
                  <a:lnTo>
                    <a:pt x="176192" y="345541"/>
                  </a:lnTo>
                  <a:lnTo>
                    <a:pt x="176371" y="346788"/>
                  </a:lnTo>
                  <a:lnTo>
                    <a:pt x="177620" y="348035"/>
                  </a:lnTo>
                  <a:lnTo>
                    <a:pt x="179286" y="348035"/>
                  </a:lnTo>
                  <a:lnTo>
                    <a:pt x="180951" y="348243"/>
                  </a:lnTo>
                  <a:lnTo>
                    <a:pt x="424071" y="348243"/>
                  </a:lnTo>
                  <a:lnTo>
                    <a:pt x="403097" y="358425"/>
                  </a:lnTo>
                  <a:lnTo>
                    <a:pt x="397892" y="360088"/>
                  </a:lnTo>
                  <a:lnTo>
                    <a:pt x="397892" y="362166"/>
                  </a:lnTo>
                  <a:close/>
                </a:path>
                <a:path w="537845" h="423544">
                  <a:moveTo>
                    <a:pt x="498482" y="298367"/>
                  </a:moveTo>
                  <a:lnTo>
                    <a:pt x="461808" y="298367"/>
                  </a:lnTo>
                  <a:lnTo>
                    <a:pt x="481837" y="284255"/>
                  </a:lnTo>
                  <a:lnTo>
                    <a:pt x="499570" y="270624"/>
                  </a:lnTo>
                  <a:lnTo>
                    <a:pt x="513984" y="261668"/>
                  </a:lnTo>
                  <a:lnTo>
                    <a:pt x="521977" y="263038"/>
                  </a:lnTo>
                  <a:lnTo>
                    <a:pt x="515610" y="279491"/>
                  </a:lnTo>
                  <a:lnTo>
                    <a:pt x="498482" y="298367"/>
                  </a:lnTo>
                  <a:close/>
                </a:path>
                <a:path w="537845" h="423544">
                  <a:moveTo>
                    <a:pt x="268602" y="423264"/>
                  </a:moveTo>
                  <a:lnTo>
                    <a:pt x="235587" y="420293"/>
                  </a:lnTo>
                  <a:lnTo>
                    <a:pt x="213248" y="413367"/>
                  </a:lnTo>
                  <a:lnTo>
                    <a:pt x="200473" y="405466"/>
                  </a:lnTo>
                  <a:lnTo>
                    <a:pt x="196150" y="399573"/>
                  </a:lnTo>
                  <a:lnTo>
                    <a:pt x="155668" y="393082"/>
                  </a:lnTo>
                  <a:lnTo>
                    <a:pt x="99065" y="370670"/>
                  </a:lnTo>
                  <a:lnTo>
                    <a:pt x="76385" y="347580"/>
                  </a:lnTo>
                  <a:lnTo>
                    <a:pt x="81017" y="345541"/>
                  </a:lnTo>
                  <a:lnTo>
                    <a:pt x="91980" y="346983"/>
                  </a:lnTo>
                  <a:lnTo>
                    <a:pt x="107979" y="351620"/>
                  </a:lnTo>
                  <a:lnTo>
                    <a:pt x="136189" y="361127"/>
                  </a:lnTo>
                  <a:lnTo>
                    <a:pt x="139520" y="362166"/>
                  </a:lnTo>
                  <a:lnTo>
                    <a:pt x="450883" y="362166"/>
                  </a:lnTo>
                  <a:lnTo>
                    <a:pt x="438344" y="370670"/>
                  </a:lnTo>
                  <a:lnTo>
                    <a:pt x="414625" y="382246"/>
                  </a:lnTo>
                  <a:lnTo>
                    <a:pt x="381656" y="393082"/>
                  </a:lnTo>
                  <a:lnTo>
                    <a:pt x="341054" y="399573"/>
                  </a:lnTo>
                  <a:lnTo>
                    <a:pt x="336819" y="405466"/>
                  </a:lnTo>
                  <a:lnTo>
                    <a:pt x="324034" y="413367"/>
                  </a:lnTo>
                  <a:lnTo>
                    <a:pt x="301647" y="420293"/>
                  </a:lnTo>
                  <a:lnTo>
                    <a:pt x="268602" y="423264"/>
                  </a:lnTo>
                  <a:close/>
                </a:path>
                <a:path w="537845" h="423544">
                  <a:moveTo>
                    <a:pt x="450883" y="362166"/>
                  </a:moveTo>
                  <a:lnTo>
                    <a:pt x="397892" y="362166"/>
                  </a:lnTo>
                  <a:lnTo>
                    <a:pt x="401223" y="361127"/>
                  </a:lnTo>
                  <a:lnTo>
                    <a:pt x="429433" y="351620"/>
                  </a:lnTo>
                  <a:lnTo>
                    <a:pt x="445432" y="346983"/>
                  </a:lnTo>
                  <a:lnTo>
                    <a:pt x="456395" y="345541"/>
                  </a:lnTo>
                  <a:lnTo>
                    <a:pt x="461027" y="347580"/>
                  </a:lnTo>
                  <a:lnTo>
                    <a:pt x="460975" y="351256"/>
                  </a:lnTo>
                  <a:lnTo>
                    <a:pt x="457332" y="356178"/>
                  </a:lnTo>
                  <a:lnTo>
                    <a:pt x="451190" y="361958"/>
                  </a:lnTo>
                  <a:lnTo>
                    <a:pt x="450883" y="362166"/>
                  </a:lnTo>
                  <a:close/>
                </a:path>
              </a:pathLst>
            </a:custGeom>
            <a:solidFill>
              <a:srgbClr val="EE4623"/>
            </a:solidFill>
          </p:spPr>
          <p:txBody>
            <a:bodyPr wrap="square" lIns="0" tIns="0" rIns="0" bIns="0" rtlCol="0"/>
            <a:lstStyle/>
            <a:p>
              <a:endParaRPr/>
            </a:p>
          </p:txBody>
        </p:sp>
      </p:grpSp>
      <p:grpSp>
        <p:nvGrpSpPr>
          <p:cNvPr id="73" name="object 73">
            <a:extLst>
              <a:ext uri="{FF2B5EF4-FFF2-40B4-BE49-F238E27FC236}">
                <a16:creationId xmlns:a16="http://schemas.microsoft.com/office/drawing/2014/main" id="{FF4EB41D-24C2-2946-0E6E-3EAC247846BC}"/>
              </a:ext>
            </a:extLst>
          </p:cNvPr>
          <p:cNvGrpSpPr/>
          <p:nvPr/>
        </p:nvGrpSpPr>
        <p:grpSpPr>
          <a:xfrm>
            <a:off x="11212991" y="876683"/>
            <a:ext cx="762635" cy="259715"/>
            <a:chOff x="11212991" y="876683"/>
            <a:chExt cx="762635" cy="259715"/>
          </a:xfrm>
        </p:grpSpPr>
        <p:sp>
          <p:nvSpPr>
            <p:cNvPr id="74" name="object 74">
              <a:extLst>
                <a:ext uri="{FF2B5EF4-FFF2-40B4-BE49-F238E27FC236}">
                  <a16:creationId xmlns:a16="http://schemas.microsoft.com/office/drawing/2014/main" id="{54367DCC-68D6-449C-E18A-8FA13279D632}"/>
                </a:ext>
              </a:extLst>
            </p:cNvPr>
            <p:cNvSpPr/>
            <p:nvPr/>
          </p:nvSpPr>
          <p:spPr>
            <a:xfrm>
              <a:off x="11212982" y="905992"/>
              <a:ext cx="121285" cy="139700"/>
            </a:xfrm>
            <a:custGeom>
              <a:avLst/>
              <a:gdLst/>
              <a:ahLst/>
              <a:cxnLst/>
              <a:rect l="l" t="t" r="r" b="b"/>
              <a:pathLst>
                <a:path w="121284" h="139700">
                  <a:moveTo>
                    <a:pt x="82867" y="121805"/>
                  </a:moveTo>
                  <a:lnTo>
                    <a:pt x="18948" y="121805"/>
                  </a:lnTo>
                  <a:lnTo>
                    <a:pt x="18948" y="0"/>
                  </a:lnTo>
                  <a:lnTo>
                    <a:pt x="0" y="0"/>
                  </a:lnTo>
                  <a:lnTo>
                    <a:pt x="0" y="121805"/>
                  </a:lnTo>
                  <a:lnTo>
                    <a:pt x="0" y="139573"/>
                  </a:lnTo>
                  <a:lnTo>
                    <a:pt x="82867" y="139573"/>
                  </a:lnTo>
                  <a:lnTo>
                    <a:pt x="82867" y="121805"/>
                  </a:lnTo>
                  <a:close/>
                </a:path>
                <a:path w="121284" h="139700">
                  <a:moveTo>
                    <a:pt x="121170" y="0"/>
                  </a:moveTo>
                  <a:lnTo>
                    <a:pt x="102222" y="0"/>
                  </a:lnTo>
                  <a:lnTo>
                    <a:pt x="102222" y="139230"/>
                  </a:lnTo>
                  <a:lnTo>
                    <a:pt x="121170" y="139230"/>
                  </a:lnTo>
                  <a:lnTo>
                    <a:pt x="121170" y="0"/>
                  </a:lnTo>
                  <a:close/>
                </a:path>
              </a:pathLst>
            </a:custGeom>
            <a:solidFill>
              <a:srgbClr val="2F2F2F"/>
            </a:solidFill>
          </p:spPr>
          <p:txBody>
            <a:bodyPr wrap="square" lIns="0" tIns="0" rIns="0" bIns="0" rtlCol="0"/>
            <a:lstStyle/>
            <a:p>
              <a:endParaRPr/>
            </a:p>
          </p:txBody>
        </p:sp>
        <p:pic>
          <p:nvPicPr>
            <p:cNvPr id="75" name="object 75">
              <a:extLst>
                <a:ext uri="{FF2B5EF4-FFF2-40B4-BE49-F238E27FC236}">
                  <a16:creationId xmlns:a16="http://schemas.microsoft.com/office/drawing/2014/main" id="{B0CF196B-0AE7-C633-D921-408343DD541B}"/>
                </a:ext>
              </a:extLst>
            </p:cNvPr>
            <p:cNvPicPr/>
            <p:nvPr/>
          </p:nvPicPr>
          <p:blipFill>
            <a:blip r:embed="rId2" cstate="print"/>
            <a:stretch>
              <a:fillRect/>
            </a:stretch>
          </p:blipFill>
          <p:spPr>
            <a:xfrm>
              <a:off x="11358104" y="905985"/>
              <a:ext cx="97019" cy="139236"/>
            </a:xfrm>
            <a:prstGeom prst="rect">
              <a:avLst/>
            </a:prstGeom>
          </p:spPr>
        </p:pic>
        <p:sp>
          <p:nvSpPr>
            <p:cNvPr id="76" name="object 76">
              <a:extLst>
                <a:ext uri="{FF2B5EF4-FFF2-40B4-BE49-F238E27FC236}">
                  <a16:creationId xmlns:a16="http://schemas.microsoft.com/office/drawing/2014/main" id="{61D9A8D4-E5CB-80C1-9DEB-03FF1237DA98}"/>
                </a:ext>
              </a:extLst>
            </p:cNvPr>
            <p:cNvSpPr/>
            <p:nvPr/>
          </p:nvSpPr>
          <p:spPr>
            <a:xfrm>
              <a:off x="11474475" y="905890"/>
              <a:ext cx="455295" cy="139700"/>
            </a:xfrm>
            <a:custGeom>
              <a:avLst/>
              <a:gdLst/>
              <a:ahLst/>
              <a:cxnLst/>
              <a:rect l="l" t="t" r="r" b="b"/>
              <a:pathLst>
                <a:path w="455295" h="139700">
                  <a:moveTo>
                    <a:pt x="93687" y="121907"/>
                  </a:moveTo>
                  <a:lnTo>
                    <a:pt x="18948" y="121907"/>
                  </a:lnTo>
                  <a:lnTo>
                    <a:pt x="18948" y="77495"/>
                  </a:lnTo>
                  <a:lnTo>
                    <a:pt x="85153" y="77495"/>
                  </a:lnTo>
                  <a:lnTo>
                    <a:pt x="85153" y="59740"/>
                  </a:lnTo>
                  <a:lnTo>
                    <a:pt x="18948" y="59740"/>
                  </a:lnTo>
                  <a:lnTo>
                    <a:pt x="18948" y="17868"/>
                  </a:lnTo>
                  <a:lnTo>
                    <a:pt x="90157" y="17868"/>
                  </a:lnTo>
                  <a:lnTo>
                    <a:pt x="90157" y="101"/>
                  </a:lnTo>
                  <a:lnTo>
                    <a:pt x="0" y="101"/>
                  </a:lnTo>
                  <a:lnTo>
                    <a:pt x="0" y="17868"/>
                  </a:lnTo>
                  <a:lnTo>
                    <a:pt x="0" y="59740"/>
                  </a:lnTo>
                  <a:lnTo>
                    <a:pt x="0" y="77495"/>
                  </a:lnTo>
                  <a:lnTo>
                    <a:pt x="0" y="121907"/>
                  </a:lnTo>
                  <a:lnTo>
                    <a:pt x="0" y="139674"/>
                  </a:lnTo>
                  <a:lnTo>
                    <a:pt x="93687" y="139674"/>
                  </a:lnTo>
                  <a:lnTo>
                    <a:pt x="93687" y="121907"/>
                  </a:lnTo>
                  <a:close/>
                </a:path>
                <a:path w="455295" h="139700">
                  <a:moveTo>
                    <a:pt x="211734" y="139331"/>
                  </a:moveTo>
                  <a:lnTo>
                    <a:pt x="173278" y="78028"/>
                  </a:lnTo>
                  <a:lnTo>
                    <a:pt x="171970" y="75958"/>
                  </a:lnTo>
                  <a:lnTo>
                    <a:pt x="177393" y="75323"/>
                  </a:lnTo>
                  <a:lnTo>
                    <a:pt x="182181" y="73875"/>
                  </a:lnTo>
                  <a:lnTo>
                    <a:pt x="186334" y="71589"/>
                  </a:lnTo>
                  <a:lnTo>
                    <a:pt x="190715" y="69303"/>
                  </a:lnTo>
                  <a:lnTo>
                    <a:pt x="194246" y="66598"/>
                  </a:lnTo>
                  <a:lnTo>
                    <a:pt x="197167" y="63068"/>
                  </a:lnTo>
                  <a:lnTo>
                    <a:pt x="198628" y="61404"/>
                  </a:lnTo>
                  <a:lnTo>
                    <a:pt x="200075" y="59740"/>
                  </a:lnTo>
                  <a:lnTo>
                    <a:pt x="202374" y="56007"/>
                  </a:lnTo>
                  <a:lnTo>
                    <a:pt x="202463" y="55791"/>
                  </a:lnTo>
                  <a:lnTo>
                    <a:pt x="204038" y="52057"/>
                  </a:lnTo>
                  <a:lnTo>
                    <a:pt x="205498" y="47904"/>
                  </a:lnTo>
                  <a:lnTo>
                    <a:pt x="205536" y="47688"/>
                  </a:lnTo>
                  <a:lnTo>
                    <a:pt x="206286" y="43738"/>
                  </a:lnTo>
                  <a:lnTo>
                    <a:pt x="202882" y="20675"/>
                  </a:lnTo>
                  <a:lnTo>
                    <a:pt x="200710" y="16725"/>
                  </a:lnTo>
                  <a:lnTo>
                    <a:pt x="194043" y="9245"/>
                  </a:lnTo>
                  <a:lnTo>
                    <a:pt x="189458" y="6121"/>
                  </a:lnTo>
                  <a:lnTo>
                    <a:pt x="186334" y="4902"/>
                  </a:lnTo>
                  <a:lnTo>
                    <a:pt x="186334" y="34391"/>
                  </a:lnTo>
                  <a:lnTo>
                    <a:pt x="186334" y="43738"/>
                  </a:lnTo>
                  <a:lnTo>
                    <a:pt x="185508" y="47688"/>
                  </a:lnTo>
                  <a:lnTo>
                    <a:pt x="183629" y="50596"/>
                  </a:lnTo>
                  <a:lnTo>
                    <a:pt x="181965" y="53505"/>
                  </a:lnTo>
                  <a:lnTo>
                    <a:pt x="159893" y="61404"/>
                  </a:lnTo>
                  <a:lnTo>
                    <a:pt x="131381" y="61404"/>
                  </a:lnTo>
                  <a:lnTo>
                    <a:pt x="131381" y="16725"/>
                  </a:lnTo>
                  <a:lnTo>
                    <a:pt x="159893" y="16725"/>
                  </a:lnTo>
                  <a:lnTo>
                    <a:pt x="183629" y="27533"/>
                  </a:lnTo>
                  <a:lnTo>
                    <a:pt x="185508" y="30441"/>
                  </a:lnTo>
                  <a:lnTo>
                    <a:pt x="186334" y="34391"/>
                  </a:lnTo>
                  <a:lnTo>
                    <a:pt x="186334" y="4902"/>
                  </a:lnTo>
                  <a:lnTo>
                    <a:pt x="183629" y="3835"/>
                  </a:lnTo>
                  <a:lnTo>
                    <a:pt x="177800" y="1346"/>
                  </a:lnTo>
                  <a:lnTo>
                    <a:pt x="170522" y="101"/>
                  </a:lnTo>
                  <a:lnTo>
                    <a:pt x="112636" y="101"/>
                  </a:lnTo>
                  <a:lnTo>
                    <a:pt x="112636" y="139331"/>
                  </a:lnTo>
                  <a:lnTo>
                    <a:pt x="131381" y="139331"/>
                  </a:lnTo>
                  <a:lnTo>
                    <a:pt x="131381" y="78028"/>
                  </a:lnTo>
                  <a:lnTo>
                    <a:pt x="152615" y="78028"/>
                  </a:lnTo>
                  <a:lnTo>
                    <a:pt x="188010" y="139331"/>
                  </a:lnTo>
                  <a:lnTo>
                    <a:pt x="211734" y="139331"/>
                  </a:lnTo>
                  <a:close/>
                </a:path>
                <a:path w="455295" h="139700">
                  <a:moveTo>
                    <a:pt x="322503" y="0"/>
                  </a:moveTo>
                  <a:lnTo>
                    <a:pt x="213614" y="0"/>
                  </a:lnTo>
                  <a:lnTo>
                    <a:pt x="213614" y="17767"/>
                  </a:lnTo>
                  <a:lnTo>
                    <a:pt x="258584" y="17767"/>
                  </a:lnTo>
                  <a:lnTo>
                    <a:pt x="258584" y="139573"/>
                  </a:lnTo>
                  <a:lnTo>
                    <a:pt x="277533" y="139573"/>
                  </a:lnTo>
                  <a:lnTo>
                    <a:pt x="277533" y="17767"/>
                  </a:lnTo>
                  <a:lnTo>
                    <a:pt x="322503" y="17767"/>
                  </a:lnTo>
                  <a:lnTo>
                    <a:pt x="322503" y="0"/>
                  </a:lnTo>
                  <a:close/>
                </a:path>
                <a:path w="455295" h="139700">
                  <a:moveTo>
                    <a:pt x="455117" y="101"/>
                  </a:moveTo>
                  <a:lnTo>
                    <a:pt x="432015" y="101"/>
                  </a:lnTo>
                  <a:lnTo>
                    <a:pt x="392874" y="61201"/>
                  </a:lnTo>
                  <a:lnTo>
                    <a:pt x="354774" y="101"/>
                  </a:lnTo>
                  <a:lnTo>
                    <a:pt x="330619" y="101"/>
                  </a:lnTo>
                  <a:lnTo>
                    <a:pt x="383298" y="79895"/>
                  </a:lnTo>
                  <a:lnTo>
                    <a:pt x="383298" y="139331"/>
                  </a:lnTo>
                  <a:lnTo>
                    <a:pt x="402234" y="139331"/>
                  </a:lnTo>
                  <a:lnTo>
                    <a:pt x="402234" y="79895"/>
                  </a:lnTo>
                  <a:lnTo>
                    <a:pt x="455117" y="101"/>
                  </a:lnTo>
                  <a:close/>
                </a:path>
              </a:pathLst>
            </a:custGeom>
            <a:solidFill>
              <a:srgbClr val="2F2F2F"/>
            </a:solidFill>
          </p:spPr>
          <p:txBody>
            <a:bodyPr wrap="square" lIns="0" tIns="0" rIns="0" bIns="0" rtlCol="0"/>
            <a:lstStyle/>
            <a:p>
              <a:endParaRPr/>
            </a:p>
          </p:txBody>
        </p:sp>
        <p:pic>
          <p:nvPicPr>
            <p:cNvPr id="77" name="object 77">
              <a:extLst>
                <a:ext uri="{FF2B5EF4-FFF2-40B4-BE49-F238E27FC236}">
                  <a16:creationId xmlns:a16="http://schemas.microsoft.com/office/drawing/2014/main" id="{554D17E3-A96E-0A16-158A-20C9A495F43F}"/>
                </a:ext>
              </a:extLst>
            </p:cNvPr>
            <p:cNvPicPr/>
            <p:nvPr/>
          </p:nvPicPr>
          <p:blipFill>
            <a:blip r:embed="rId3" cstate="print"/>
            <a:stretch>
              <a:fillRect/>
            </a:stretch>
          </p:blipFill>
          <p:spPr>
            <a:xfrm>
              <a:off x="11212991" y="1066003"/>
              <a:ext cx="250668" cy="68163"/>
            </a:xfrm>
            <a:prstGeom prst="rect">
              <a:avLst/>
            </a:prstGeom>
          </p:spPr>
        </p:pic>
        <p:sp>
          <p:nvSpPr>
            <p:cNvPr id="78" name="object 78">
              <a:extLst>
                <a:ext uri="{FF2B5EF4-FFF2-40B4-BE49-F238E27FC236}">
                  <a16:creationId xmlns:a16="http://schemas.microsoft.com/office/drawing/2014/main" id="{1189284B-31F7-B753-8AE0-0D2681FE6DFF}"/>
                </a:ext>
              </a:extLst>
            </p:cNvPr>
            <p:cNvSpPr/>
            <p:nvPr/>
          </p:nvSpPr>
          <p:spPr>
            <a:xfrm>
              <a:off x="11499469" y="1064132"/>
              <a:ext cx="430530" cy="72390"/>
            </a:xfrm>
            <a:custGeom>
              <a:avLst/>
              <a:gdLst/>
              <a:ahLst/>
              <a:cxnLst/>
              <a:rect l="l" t="t" r="r" b="b"/>
              <a:pathLst>
                <a:path w="430529" h="72390">
                  <a:moveTo>
                    <a:pt x="67652" y="70040"/>
                  </a:moveTo>
                  <a:lnTo>
                    <a:pt x="60464" y="53213"/>
                  </a:lnTo>
                  <a:lnTo>
                    <a:pt x="56997" y="45097"/>
                  </a:lnTo>
                  <a:lnTo>
                    <a:pt x="46634" y="20878"/>
                  </a:lnTo>
                  <a:lnTo>
                    <a:pt x="46634" y="45097"/>
                  </a:lnTo>
                  <a:lnTo>
                    <a:pt x="20815" y="45097"/>
                  </a:lnTo>
                  <a:lnTo>
                    <a:pt x="33718" y="13716"/>
                  </a:lnTo>
                  <a:lnTo>
                    <a:pt x="33934" y="13716"/>
                  </a:lnTo>
                  <a:lnTo>
                    <a:pt x="46634" y="45097"/>
                  </a:lnTo>
                  <a:lnTo>
                    <a:pt x="46634" y="20878"/>
                  </a:lnTo>
                  <a:lnTo>
                    <a:pt x="43573" y="13716"/>
                  </a:lnTo>
                  <a:lnTo>
                    <a:pt x="38506" y="1879"/>
                  </a:lnTo>
                  <a:lnTo>
                    <a:pt x="30187" y="1879"/>
                  </a:lnTo>
                  <a:lnTo>
                    <a:pt x="0" y="70040"/>
                  </a:lnTo>
                  <a:lnTo>
                    <a:pt x="10820" y="70040"/>
                  </a:lnTo>
                  <a:lnTo>
                    <a:pt x="17487" y="53213"/>
                  </a:lnTo>
                  <a:lnTo>
                    <a:pt x="50165" y="53213"/>
                  </a:lnTo>
                  <a:lnTo>
                    <a:pt x="56832" y="70040"/>
                  </a:lnTo>
                  <a:lnTo>
                    <a:pt x="67652" y="70040"/>
                  </a:lnTo>
                  <a:close/>
                </a:path>
                <a:path w="430529" h="72390">
                  <a:moveTo>
                    <a:pt x="147193" y="1879"/>
                  </a:moveTo>
                  <a:lnTo>
                    <a:pt x="133451" y="1879"/>
                  </a:lnTo>
                  <a:lnTo>
                    <a:pt x="111798" y="53416"/>
                  </a:lnTo>
                  <a:lnTo>
                    <a:pt x="111582" y="53416"/>
                  </a:lnTo>
                  <a:lnTo>
                    <a:pt x="89725" y="1879"/>
                  </a:lnTo>
                  <a:lnTo>
                    <a:pt x="75984" y="1879"/>
                  </a:lnTo>
                  <a:lnTo>
                    <a:pt x="75984" y="70040"/>
                  </a:lnTo>
                  <a:lnTo>
                    <a:pt x="85140" y="70040"/>
                  </a:lnTo>
                  <a:lnTo>
                    <a:pt x="85140" y="13931"/>
                  </a:lnTo>
                  <a:lnTo>
                    <a:pt x="85356" y="13931"/>
                  </a:lnTo>
                  <a:lnTo>
                    <a:pt x="108458" y="70040"/>
                  </a:lnTo>
                  <a:lnTo>
                    <a:pt x="114706" y="70040"/>
                  </a:lnTo>
                  <a:lnTo>
                    <a:pt x="137820" y="13931"/>
                  </a:lnTo>
                  <a:lnTo>
                    <a:pt x="138023" y="13931"/>
                  </a:lnTo>
                  <a:lnTo>
                    <a:pt x="138023" y="70040"/>
                  </a:lnTo>
                  <a:lnTo>
                    <a:pt x="147193" y="70040"/>
                  </a:lnTo>
                  <a:lnTo>
                    <a:pt x="147193" y="1879"/>
                  </a:lnTo>
                  <a:close/>
                </a:path>
                <a:path w="430529" h="72390">
                  <a:moveTo>
                    <a:pt x="207772" y="61315"/>
                  </a:moveTo>
                  <a:lnTo>
                    <a:pt x="171132" y="61315"/>
                  </a:lnTo>
                  <a:lnTo>
                    <a:pt x="171132" y="39497"/>
                  </a:lnTo>
                  <a:lnTo>
                    <a:pt x="203606" y="39497"/>
                  </a:lnTo>
                  <a:lnTo>
                    <a:pt x="203606" y="30759"/>
                  </a:lnTo>
                  <a:lnTo>
                    <a:pt x="171132" y="30759"/>
                  </a:lnTo>
                  <a:lnTo>
                    <a:pt x="171132" y="10401"/>
                  </a:lnTo>
                  <a:lnTo>
                    <a:pt x="206108" y="10401"/>
                  </a:lnTo>
                  <a:lnTo>
                    <a:pt x="206108" y="1879"/>
                  </a:lnTo>
                  <a:lnTo>
                    <a:pt x="161975" y="1879"/>
                  </a:lnTo>
                  <a:lnTo>
                    <a:pt x="161975" y="70040"/>
                  </a:lnTo>
                  <a:lnTo>
                    <a:pt x="207772" y="70040"/>
                  </a:lnTo>
                  <a:lnTo>
                    <a:pt x="207772" y="61315"/>
                  </a:lnTo>
                  <a:close/>
                </a:path>
                <a:path w="430529" h="72390">
                  <a:moveTo>
                    <a:pt x="267525" y="70040"/>
                  </a:moveTo>
                  <a:lnTo>
                    <a:pt x="248805" y="39903"/>
                  </a:lnTo>
                  <a:lnTo>
                    <a:pt x="248158" y="38862"/>
                  </a:lnTo>
                  <a:lnTo>
                    <a:pt x="250659" y="38658"/>
                  </a:lnTo>
                  <a:lnTo>
                    <a:pt x="253161" y="38036"/>
                  </a:lnTo>
                  <a:lnTo>
                    <a:pt x="255244" y="36791"/>
                  </a:lnTo>
                  <a:lnTo>
                    <a:pt x="257327" y="35750"/>
                  </a:lnTo>
                  <a:lnTo>
                    <a:pt x="258991" y="34290"/>
                  </a:lnTo>
                  <a:lnTo>
                    <a:pt x="260451" y="32639"/>
                  </a:lnTo>
                  <a:lnTo>
                    <a:pt x="261277" y="31800"/>
                  </a:lnTo>
                  <a:lnTo>
                    <a:pt x="264985" y="23279"/>
                  </a:lnTo>
                  <a:lnTo>
                    <a:pt x="264985" y="18503"/>
                  </a:lnTo>
                  <a:lnTo>
                    <a:pt x="255028" y="4076"/>
                  </a:lnTo>
                  <a:lnTo>
                    <a:pt x="255028" y="18503"/>
                  </a:lnTo>
                  <a:lnTo>
                    <a:pt x="255028" y="23279"/>
                  </a:lnTo>
                  <a:lnTo>
                    <a:pt x="245872" y="31381"/>
                  </a:lnTo>
                  <a:lnTo>
                    <a:pt x="244005" y="31800"/>
                  </a:lnTo>
                  <a:lnTo>
                    <a:pt x="228180" y="31800"/>
                  </a:lnTo>
                  <a:lnTo>
                    <a:pt x="228180" y="9982"/>
                  </a:lnTo>
                  <a:lnTo>
                    <a:pt x="244005" y="9982"/>
                  </a:lnTo>
                  <a:lnTo>
                    <a:pt x="245872" y="10401"/>
                  </a:lnTo>
                  <a:lnTo>
                    <a:pt x="247535" y="10604"/>
                  </a:lnTo>
                  <a:lnTo>
                    <a:pt x="255028" y="18503"/>
                  </a:lnTo>
                  <a:lnTo>
                    <a:pt x="255028" y="4076"/>
                  </a:lnTo>
                  <a:lnTo>
                    <a:pt x="253784" y="3543"/>
                  </a:lnTo>
                  <a:lnTo>
                    <a:pt x="251079" y="2501"/>
                  </a:lnTo>
                  <a:lnTo>
                    <a:pt x="247332" y="1879"/>
                  </a:lnTo>
                  <a:lnTo>
                    <a:pt x="219011" y="1879"/>
                  </a:lnTo>
                  <a:lnTo>
                    <a:pt x="219011" y="70040"/>
                  </a:lnTo>
                  <a:lnTo>
                    <a:pt x="228180" y="70040"/>
                  </a:lnTo>
                  <a:lnTo>
                    <a:pt x="228180" y="39903"/>
                  </a:lnTo>
                  <a:lnTo>
                    <a:pt x="238582" y="39903"/>
                  </a:lnTo>
                  <a:lnTo>
                    <a:pt x="256070" y="70040"/>
                  </a:lnTo>
                  <a:lnTo>
                    <a:pt x="267525" y="70040"/>
                  </a:lnTo>
                  <a:close/>
                </a:path>
                <a:path w="430529" h="72390">
                  <a:moveTo>
                    <a:pt x="287299" y="1879"/>
                  </a:moveTo>
                  <a:lnTo>
                    <a:pt x="277939" y="1879"/>
                  </a:lnTo>
                  <a:lnTo>
                    <a:pt x="277939" y="70040"/>
                  </a:lnTo>
                  <a:lnTo>
                    <a:pt x="287299" y="70040"/>
                  </a:lnTo>
                  <a:lnTo>
                    <a:pt x="287299" y="1879"/>
                  </a:lnTo>
                  <a:close/>
                </a:path>
                <a:path w="430529" h="72390">
                  <a:moveTo>
                    <a:pt x="359752" y="59855"/>
                  </a:moveTo>
                  <a:lnTo>
                    <a:pt x="351840" y="54038"/>
                  </a:lnTo>
                  <a:lnTo>
                    <a:pt x="349758" y="56946"/>
                  </a:lnTo>
                  <a:lnTo>
                    <a:pt x="347268" y="59029"/>
                  </a:lnTo>
                  <a:lnTo>
                    <a:pt x="341439" y="62357"/>
                  </a:lnTo>
                  <a:lnTo>
                    <a:pt x="337896" y="63182"/>
                  </a:lnTo>
                  <a:lnTo>
                    <a:pt x="329984" y="63182"/>
                  </a:lnTo>
                  <a:lnTo>
                    <a:pt x="308546" y="40119"/>
                  </a:lnTo>
                  <a:lnTo>
                    <a:pt x="308546" y="32639"/>
                  </a:lnTo>
                  <a:lnTo>
                    <a:pt x="309168" y="29095"/>
                  </a:lnTo>
                  <a:lnTo>
                    <a:pt x="310413" y="25781"/>
                  </a:lnTo>
                  <a:lnTo>
                    <a:pt x="311658" y="22237"/>
                  </a:lnTo>
                  <a:lnTo>
                    <a:pt x="313334" y="19329"/>
                  </a:lnTo>
                  <a:lnTo>
                    <a:pt x="315620" y="16840"/>
                  </a:lnTo>
                  <a:lnTo>
                    <a:pt x="317703" y="14351"/>
                  </a:lnTo>
                  <a:lnTo>
                    <a:pt x="320408" y="12471"/>
                  </a:lnTo>
                  <a:lnTo>
                    <a:pt x="326656" y="9563"/>
                  </a:lnTo>
                  <a:lnTo>
                    <a:pt x="330187" y="8737"/>
                  </a:lnTo>
                  <a:lnTo>
                    <a:pt x="337273" y="8737"/>
                  </a:lnTo>
                  <a:lnTo>
                    <a:pt x="340182" y="9359"/>
                  </a:lnTo>
                  <a:lnTo>
                    <a:pt x="343103" y="10807"/>
                  </a:lnTo>
                  <a:lnTo>
                    <a:pt x="346227" y="12065"/>
                  </a:lnTo>
                  <a:lnTo>
                    <a:pt x="348513" y="14135"/>
                  </a:lnTo>
                  <a:lnTo>
                    <a:pt x="350596" y="16637"/>
                  </a:lnTo>
                  <a:lnTo>
                    <a:pt x="358305" y="10604"/>
                  </a:lnTo>
                  <a:lnTo>
                    <a:pt x="338734" y="0"/>
                  </a:lnTo>
                  <a:lnTo>
                    <a:pt x="328942" y="0"/>
                  </a:lnTo>
                  <a:lnTo>
                    <a:pt x="308546" y="10401"/>
                  </a:lnTo>
                  <a:lnTo>
                    <a:pt x="305422" y="13512"/>
                  </a:lnTo>
                  <a:lnTo>
                    <a:pt x="303123" y="17462"/>
                  </a:lnTo>
                  <a:lnTo>
                    <a:pt x="301256" y="21831"/>
                  </a:lnTo>
                  <a:lnTo>
                    <a:pt x="299593" y="26403"/>
                  </a:lnTo>
                  <a:lnTo>
                    <a:pt x="298754" y="31178"/>
                  </a:lnTo>
                  <a:lnTo>
                    <a:pt x="298754" y="40741"/>
                  </a:lnTo>
                  <a:lnTo>
                    <a:pt x="299377" y="45097"/>
                  </a:lnTo>
                  <a:lnTo>
                    <a:pt x="302717" y="53416"/>
                  </a:lnTo>
                  <a:lnTo>
                    <a:pt x="305003" y="57365"/>
                  </a:lnTo>
                  <a:lnTo>
                    <a:pt x="308127" y="60693"/>
                  </a:lnTo>
                  <a:lnTo>
                    <a:pt x="311035" y="64008"/>
                  </a:lnTo>
                  <a:lnTo>
                    <a:pt x="314782" y="66713"/>
                  </a:lnTo>
                  <a:lnTo>
                    <a:pt x="323532" y="70866"/>
                  </a:lnTo>
                  <a:lnTo>
                    <a:pt x="328320" y="71907"/>
                  </a:lnTo>
                  <a:lnTo>
                    <a:pt x="337693" y="71907"/>
                  </a:lnTo>
                  <a:lnTo>
                    <a:pt x="341223" y="71285"/>
                  </a:lnTo>
                  <a:lnTo>
                    <a:pt x="344144" y="70243"/>
                  </a:lnTo>
                  <a:lnTo>
                    <a:pt x="347268" y="69418"/>
                  </a:lnTo>
                  <a:lnTo>
                    <a:pt x="349758" y="68173"/>
                  </a:lnTo>
                  <a:lnTo>
                    <a:pt x="351840" y="66929"/>
                  </a:lnTo>
                  <a:lnTo>
                    <a:pt x="353923" y="65468"/>
                  </a:lnTo>
                  <a:lnTo>
                    <a:pt x="355803" y="64223"/>
                  </a:lnTo>
                  <a:lnTo>
                    <a:pt x="357047" y="62979"/>
                  </a:lnTo>
                  <a:lnTo>
                    <a:pt x="358305" y="61518"/>
                  </a:lnTo>
                  <a:lnTo>
                    <a:pt x="359130" y="60477"/>
                  </a:lnTo>
                  <a:lnTo>
                    <a:pt x="359752" y="59855"/>
                  </a:lnTo>
                  <a:close/>
                </a:path>
                <a:path w="430529" h="72390">
                  <a:moveTo>
                    <a:pt x="430123" y="70040"/>
                  </a:moveTo>
                  <a:lnTo>
                    <a:pt x="422871" y="53213"/>
                  </a:lnTo>
                  <a:lnTo>
                    <a:pt x="419392" y="45097"/>
                  </a:lnTo>
                  <a:lnTo>
                    <a:pt x="408889" y="20713"/>
                  </a:lnTo>
                  <a:lnTo>
                    <a:pt x="408889" y="45097"/>
                  </a:lnTo>
                  <a:lnTo>
                    <a:pt x="383070" y="45097"/>
                  </a:lnTo>
                  <a:lnTo>
                    <a:pt x="395986" y="13716"/>
                  </a:lnTo>
                  <a:lnTo>
                    <a:pt x="396189" y="13716"/>
                  </a:lnTo>
                  <a:lnTo>
                    <a:pt x="408889" y="45097"/>
                  </a:lnTo>
                  <a:lnTo>
                    <a:pt x="408889" y="20713"/>
                  </a:lnTo>
                  <a:lnTo>
                    <a:pt x="405879" y="13716"/>
                  </a:lnTo>
                  <a:lnTo>
                    <a:pt x="400773" y="1879"/>
                  </a:lnTo>
                  <a:lnTo>
                    <a:pt x="392442" y="1879"/>
                  </a:lnTo>
                  <a:lnTo>
                    <a:pt x="362254" y="70040"/>
                  </a:lnTo>
                  <a:lnTo>
                    <a:pt x="373087" y="70040"/>
                  </a:lnTo>
                  <a:lnTo>
                    <a:pt x="379742" y="53213"/>
                  </a:lnTo>
                  <a:lnTo>
                    <a:pt x="412432" y="53213"/>
                  </a:lnTo>
                  <a:lnTo>
                    <a:pt x="419303" y="70040"/>
                  </a:lnTo>
                  <a:lnTo>
                    <a:pt x="430123" y="70040"/>
                  </a:lnTo>
                  <a:close/>
                </a:path>
              </a:pathLst>
            </a:custGeom>
            <a:solidFill>
              <a:srgbClr val="EF4622"/>
            </a:solidFill>
          </p:spPr>
          <p:txBody>
            <a:bodyPr wrap="square" lIns="0" tIns="0" rIns="0" bIns="0" rtlCol="0"/>
            <a:lstStyle/>
            <a:p>
              <a:endParaRPr/>
            </a:p>
          </p:txBody>
        </p:sp>
        <p:sp>
          <p:nvSpPr>
            <p:cNvPr id="79" name="object 79">
              <a:extLst>
                <a:ext uri="{FF2B5EF4-FFF2-40B4-BE49-F238E27FC236}">
                  <a16:creationId xmlns:a16="http://schemas.microsoft.com/office/drawing/2014/main" id="{E0BFEC12-AE4D-1C9F-C3AE-EC017C6FFFD7}"/>
                </a:ext>
              </a:extLst>
            </p:cNvPr>
            <p:cNvSpPr/>
            <p:nvPr/>
          </p:nvSpPr>
          <p:spPr>
            <a:xfrm>
              <a:off x="11935848" y="876683"/>
              <a:ext cx="39370" cy="19685"/>
            </a:xfrm>
            <a:custGeom>
              <a:avLst/>
              <a:gdLst/>
              <a:ahLst/>
              <a:cxnLst/>
              <a:rect l="l" t="t" r="r" b="b"/>
              <a:pathLst>
                <a:path w="39370" h="19684">
                  <a:moveTo>
                    <a:pt x="21236" y="19534"/>
                  </a:moveTo>
                  <a:lnTo>
                    <a:pt x="18737" y="19534"/>
                  </a:lnTo>
                  <a:lnTo>
                    <a:pt x="18737" y="0"/>
                  </a:lnTo>
                  <a:lnTo>
                    <a:pt x="22901" y="0"/>
                  </a:lnTo>
                  <a:lnTo>
                    <a:pt x="23805" y="2285"/>
                  </a:lnTo>
                  <a:lnTo>
                    <a:pt x="21236" y="2285"/>
                  </a:lnTo>
                  <a:lnTo>
                    <a:pt x="21236" y="19534"/>
                  </a:lnTo>
                  <a:close/>
                </a:path>
                <a:path w="39370" h="19684">
                  <a:moveTo>
                    <a:pt x="31262" y="15793"/>
                  </a:moveTo>
                  <a:lnTo>
                    <a:pt x="29147" y="15793"/>
                  </a:lnTo>
                  <a:lnTo>
                    <a:pt x="35393" y="0"/>
                  </a:lnTo>
                  <a:lnTo>
                    <a:pt x="39349" y="0"/>
                  </a:lnTo>
                  <a:lnTo>
                    <a:pt x="39349" y="2285"/>
                  </a:lnTo>
                  <a:lnTo>
                    <a:pt x="36642" y="2285"/>
                  </a:lnTo>
                  <a:lnTo>
                    <a:pt x="31262" y="15793"/>
                  </a:lnTo>
                  <a:close/>
                </a:path>
                <a:path w="39370" h="19684">
                  <a:moveTo>
                    <a:pt x="29772" y="19534"/>
                  </a:moveTo>
                  <a:lnTo>
                    <a:pt x="28314" y="19534"/>
                  </a:lnTo>
                  <a:lnTo>
                    <a:pt x="21444" y="2285"/>
                  </a:lnTo>
                  <a:lnTo>
                    <a:pt x="23805" y="2285"/>
                  </a:lnTo>
                  <a:lnTo>
                    <a:pt x="29147" y="15793"/>
                  </a:lnTo>
                  <a:lnTo>
                    <a:pt x="31262" y="15793"/>
                  </a:lnTo>
                  <a:lnTo>
                    <a:pt x="29772" y="19534"/>
                  </a:lnTo>
                  <a:close/>
                </a:path>
                <a:path w="39370" h="19684">
                  <a:moveTo>
                    <a:pt x="39349" y="19534"/>
                  </a:moveTo>
                  <a:lnTo>
                    <a:pt x="36850" y="19534"/>
                  </a:lnTo>
                  <a:lnTo>
                    <a:pt x="36850" y="2285"/>
                  </a:lnTo>
                  <a:lnTo>
                    <a:pt x="39349" y="2285"/>
                  </a:lnTo>
                  <a:lnTo>
                    <a:pt x="39349" y="19534"/>
                  </a:lnTo>
                  <a:close/>
                </a:path>
                <a:path w="39370" h="19684">
                  <a:moveTo>
                    <a:pt x="15198" y="2078"/>
                  </a:moveTo>
                  <a:lnTo>
                    <a:pt x="0" y="2078"/>
                  </a:lnTo>
                  <a:lnTo>
                    <a:pt x="0" y="0"/>
                  </a:lnTo>
                  <a:lnTo>
                    <a:pt x="15198" y="0"/>
                  </a:lnTo>
                  <a:lnTo>
                    <a:pt x="15198" y="2078"/>
                  </a:lnTo>
                  <a:close/>
                </a:path>
                <a:path w="39370" h="19684">
                  <a:moveTo>
                    <a:pt x="8952" y="19534"/>
                  </a:moveTo>
                  <a:lnTo>
                    <a:pt x="6454" y="19534"/>
                  </a:lnTo>
                  <a:lnTo>
                    <a:pt x="6454" y="2078"/>
                  </a:lnTo>
                  <a:lnTo>
                    <a:pt x="8952" y="2078"/>
                  </a:lnTo>
                  <a:lnTo>
                    <a:pt x="8952" y="19534"/>
                  </a:lnTo>
                  <a:close/>
                </a:path>
              </a:pathLst>
            </a:custGeom>
            <a:solidFill>
              <a:srgbClr val="2F2F2F"/>
            </a:solidFill>
          </p:spPr>
          <p:txBody>
            <a:bodyPr wrap="square" lIns="0" tIns="0" rIns="0" bIns="0" rtlCol="0"/>
            <a:lstStyle/>
            <a:p>
              <a:endParaRPr/>
            </a:p>
          </p:txBody>
        </p:sp>
      </p:grpSp>
      <p:graphicFrame>
        <p:nvGraphicFramePr>
          <p:cNvPr id="7" name="Tabla 6">
            <a:extLst>
              <a:ext uri="{FF2B5EF4-FFF2-40B4-BE49-F238E27FC236}">
                <a16:creationId xmlns:a16="http://schemas.microsoft.com/office/drawing/2014/main" id="{BA56CB7D-67E3-C946-E979-949C58211EF0}"/>
              </a:ext>
            </a:extLst>
          </p:cNvPr>
          <p:cNvGraphicFramePr>
            <a:graphicFrameLocks noGrp="1"/>
          </p:cNvGraphicFramePr>
          <p:nvPr>
            <p:extLst>
              <p:ext uri="{D42A27DB-BD31-4B8C-83A1-F6EECF244321}">
                <p14:modId xmlns:p14="http://schemas.microsoft.com/office/powerpoint/2010/main" val="3726083906"/>
              </p:ext>
            </p:extLst>
          </p:nvPr>
        </p:nvGraphicFramePr>
        <p:xfrm>
          <a:off x="1431910" y="1284066"/>
          <a:ext cx="8603457" cy="4745125"/>
        </p:xfrm>
        <a:graphic>
          <a:graphicData uri="http://schemas.openxmlformats.org/drawingml/2006/table">
            <a:tbl>
              <a:tblPr firstRow="1" firstCol="1" bandRow="1">
                <a:tableStyleId>{00A15C55-8517-42AA-B614-E9B94910E393}</a:tableStyleId>
              </a:tblPr>
              <a:tblGrid>
                <a:gridCol w="2867819">
                  <a:extLst>
                    <a:ext uri="{9D8B030D-6E8A-4147-A177-3AD203B41FA5}">
                      <a16:colId xmlns:a16="http://schemas.microsoft.com/office/drawing/2014/main" val="3027130019"/>
                    </a:ext>
                  </a:extLst>
                </a:gridCol>
                <a:gridCol w="2867819">
                  <a:extLst>
                    <a:ext uri="{9D8B030D-6E8A-4147-A177-3AD203B41FA5}">
                      <a16:colId xmlns:a16="http://schemas.microsoft.com/office/drawing/2014/main" val="294409782"/>
                    </a:ext>
                  </a:extLst>
                </a:gridCol>
                <a:gridCol w="2867819">
                  <a:extLst>
                    <a:ext uri="{9D8B030D-6E8A-4147-A177-3AD203B41FA5}">
                      <a16:colId xmlns:a16="http://schemas.microsoft.com/office/drawing/2014/main" val="1202946027"/>
                    </a:ext>
                  </a:extLst>
                </a:gridCol>
              </a:tblGrid>
              <a:tr h="271130">
                <a:tc>
                  <a:txBody>
                    <a:bodyPr/>
                    <a:lstStyle/>
                    <a:p>
                      <a:pPr>
                        <a:buNone/>
                      </a:pPr>
                      <a:r>
                        <a:rPr lang="es-CO" sz="1050" dirty="0" err="1"/>
                        <a:t>Quality</a:t>
                      </a:r>
                      <a:r>
                        <a:rPr lang="es-CO" sz="1050" dirty="0"/>
                        <a:t> </a:t>
                      </a:r>
                      <a:r>
                        <a:rPr lang="es-CO" sz="1050" dirty="0" err="1"/>
                        <a:t>attribute</a:t>
                      </a:r>
                      <a:endParaRPr lang="es-CO" sz="1050" dirty="0">
                        <a:latin typeface="Arial" panose="020B0604020202020204" pitchFamily="34" charset="0"/>
                        <a:cs typeface="Arial" panose="020B0604020202020204" pitchFamily="34" charset="0"/>
                      </a:endParaRPr>
                    </a:p>
                  </a:txBody>
                  <a:tcPr anchor="ctr"/>
                </a:tc>
                <a:tc>
                  <a:txBody>
                    <a:bodyPr/>
                    <a:lstStyle/>
                    <a:p>
                      <a:pPr>
                        <a:buNone/>
                      </a:pPr>
                      <a:r>
                        <a:rPr lang="en-US" sz="1050" dirty="0"/>
                        <a:t>Context &amp; Requirements</a:t>
                      </a:r>
                      <a:endParaRPr lang="en-US" sz="1050" dirty="0">
                        <a:latin typeface="Arial" panose="020B0604020202020204" pitchFamily="34" charset="0"/>
                        <a:cs typeface="Arial" panose="020B0604020202020204" pitchFamily="34" charset="0"/>
                      </a:endParaRPr>
                    </a:p>
                  </a:txBody>
                  <a:tcPr anchor="ctr"/>
                </a:tc>
                <a:tc>
                  <a:txBody>
                    <a:bodyPr/>
                    <a:lstStyle/>
                    <a:p>
                      <a:pPr>
                        <a:buNone/>
                      </a:pPr>
                      <a:r>
                        <a:rPr lang="es-CO" sz="1050"/>
                        <a:t>Key architectural intention / decision</a:t>
                      </a:r>
                      <a:endParaRPr lang="es-CO" sz="105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86143553"/>
                  </a:ext>
                </a:extLst>
              </a:tr>
              <a:tr h="610748">
                <a:tc>
                  <a:txBody>
                    <a:bodyPr/>
                    <a:lstStyle/>
                    <a:p>
                      <a:pPr>
                        <a:buNone/>
                      </a:pPr>
                      <a:r>
                        <a:rPr lang="es-CO" sz="1050" b="1" dirty="0" err="1"/>
                        <a:t>Scalability</a:t>
                      </a:r>
                      <a:endParaRPr lang="es-CO" sz="1050" dirty="0">
                        <a:latin typeface="Arial" panose="020B0604020202020204" pitchFamily="34" charset="0"/>
                        <a:cs typeface="Arial" panose="020B0604020202020204" pitchFamily="34" charset="0"/>
                      </a:endParaRPr>
                    </a:p>
                  </a:txBody>
                  <a:tcPr anchor="ctr"/>
                </a:tc>
                <a:tc>
                  <a:txBody>
                    <a:bodyPr/>
                    <a:lstStyle/>
                    <a:p>
                      <a:pPr>
                        <a:buNone/>
                      </a:pPr>
                      <a:r>
                        <a:rPr lang="en-US" sz="1050" dirty="0"/>
                        <a:t>Initial volume 100k interactions/day, 2–3x peaks, preference for serverless and auto-scaling services</a:t>
                      </a:r>
                      <a:endParaRPr lang="en-US" sz="1050" dirty="0">
                        <a:latin typeface="Arial" panose="020B0604020202020204" pitchFamily="34" charset="0"/>
                        <a:cs typeface="Arial" panose="020B0604020202020204" pitchFamily="34" charset="0"/>
                      </a:endParaRPr>
                    </a:p>
                  </a:txBody>
                  <a:tcPr anchor="ctr"/>
                </a:tc>
                <a:tc>
                  <a:txBody>
                    <a:bodyPr/>
                    <a:lstStyle/>
                    <a:p>
                      <a:pPr>
                        <a:buNone/>
                      </a:pPr>
                      <a:r>
                        <a:rPr lang="en-US" sz="1050" dirty="0"/>
                        <a:t>Use serverless services (Lambda, DynamoDB, S3, Bedrock, </a:t>
                      </a:r>
                      <a:r>
                        <a:rPr lang="en-US" sz="1050" dirty="0" err="1"/>
                        <a:t>EventBridge</a:t>
                      </a:r>
                      <a:r>
                        <a:rPr lang="en-US" sz="1050" dirty="0"/>
                        <a:t>, Kinesis), good key and partition design to avoid hotspots</a:t>
                      </a:r>
                      <a:endParaRPr lang="en-US" sz="105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181967194"/>
                  </a:ext>
                </a:extLst>
              </a:tr>
              <a:tr h="610748">
                <a:tc>
                  <a:txBody>
                    <a:bodyPr/>
                    <a:lstStyle/>
                    <a:p>
                      <a:pPr>
                        <a:buNone/>
                      </a:pPr>
                      <a:r>
                        <a:rPr lang="es-CO" sz="1050" b="1" dirty="0"/>
                        <a:t>Performance / </a:t>
                      </a:r>
                      <a:r>
                        <a:rPr lang="es-CO" sz="1050" b="1" dirty="0" err="1"/>
                        <a:t>Latency</a:t>
                      </a:r>
                      <a:endParaRPr lang="es-CO" sz="1050" dirty="0">
                        <a:latin typeface="Arial" panose="020B0604020202020204" pitchFamily="34" charset="0"/>
                        <a:cs typeface="Arial" panose="020B0604020202020204" pitchFamily="34" charset="0"/>
                      </a:endParaRPr>
                    </a:p>
                  </a:txBody>
                  <a:tcPr anchor="ctr"/>
                </a:tc>
                <a:tc>
                  <a:txBody>
                    <a:bodyPr/>
                    <a:lstStyle/>
                    <a:p>
                      <a:pPr>
                        <a:buNone/>
                      </a:pPr>
                      <a:r>
                        <a:rPr lang="en-US" sz="1050" dirty="0"/>
                        <a:t>Batch with hours of latency; event-driven near real-time in seconds or a few minutes</a:t>
                      </a:r>
                      <a:endParaRPr lang="en-US" sz="1050" dirty="0">
                        <a:latin typeface="Arial" panose="020B0604020202020204" pitchFamily="34" charset="0"/>
                        <a:cs typeface="Arial" panose="020B0604020202020204" pitchFamily="34" charset="0"/>
                      </a:endParaRPr>
                    </a:p>
                  </a:txBody>
                  <a:tcPr anchor="ctr"/>
                </a:tc>
                <a:tc>
                  <a:txBody>
                    <a:bodyPr/>
                    <a:lstStyle/>
                    <a:p>
                      <a:pPr>
                        <a:buNone/>
                      </a:pPr>
                      <a:r>
                        <a:rPr lang="en-US" sz="1050"/>
                        <a:t>Separate historical batch flow from event-driven flow; minimize prompt size and optimize calls to the LLM</a:t>
                      </a:r>
                      <a:endParaRPr lang="en-US" sz="105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4109769"/>
                  </a:ext>
                </a:extLst>
              </a:tr>
              <a:tr h="610748">
                <a:tc>
                  <a:txBody>
                    <a:bodyPr/>
                    <a:lstStyle/>
                    <a:p>
                      <a:pPr>
                        <a:buNone/>
                      </a:pPr>
                      <a:r>
                        <a:rPr lang="es-CO" sz="1050" b="1"/>
                        <a:t>Security and privacy (PII)</a:t>
                      </a:r>
                      <a:endParaRPr lang="es-CO" sz="1050">
                        <a:latin typeface="Arial" panose="020B0604020202020204" pitchFamily="34" charset="0"/>
                        <a:cs typeface="Arial" panose="020B0604020202020204" pitchFamily="34" charset="0"/>
                      </a:endParaRPr>
                    </a:p>
                  </a:txBody>
                  <a:tcPr anchor="ctr"/>
                </a:tc>
                <a:tc>
                  <a:txBody>
                    <a:bodyPr/>
                    <a:lstStyle/>
                    <a:p>
                      <a:pPr>
                        <a:buNone/>
                      </a:pPr>
                      <a:r>
                        <a:rPr lang="en-US" sz="1050"/>
                        <a:t>Transcripts with PII, mandatory encryption with KMS, TLS in transit, logs without PII</a:t>
                      </a:r>
                      <a:endParaRPr lang="en-US" sz="1050">
                        <a:latin typeface="Arial" panose="020B0604020202020204" pitchFamily="34" charset="0"/>
                        <a:cs typeface="Arial" panose="020B0604020202020204" pitchFamily="34" charset="0"/>
                      </a:endParaRPr>
                    </a:p>
                  </a:txBody>
                  <a:tcPr anchor="ctr"/>
                </a:tc>
                <a:tc>
                  <a:txBody>
                    <a:bodyPr/>
                    <a:lstStyle/>
                    <a:p>
                      <a:pPr>
                        <a:buNone/>
                      </a:pPr>
                      <a:r>
                        <a:rPr lang="en-US" sz="1050" dirty="0"/>
                        <a:t>Encryption in S3, DynamoDB, Kinesis, SQS; least-privilege IAM; masking/redaction before logging; care about what is sent to the LLM</a:t>
                      </a:r>
                      <a:endParaRPr lang="en-US" sz="105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345074809"/>
                  </a:ext>
                </a:extLst>
              </a:tr>
              <a:tr h="610748">
                <a:tc>
                  <a:txBody>
                    <a:bodyPr/>
                    <a:lstStyle/>
                    <a:p>
                      <a:pPr>
                        <a:buNone/>
                      </a:pPr>
                      <a:r>
                        <a:rPr lang="es-CO" sz="1050" b="1"/>
                        <a:t>Cost efficiency</a:t>
                      </a:r>
                      <a:endParaRPr lang="es-CO" sz="1050">
                        <a:latin typeface="Arial" panose="020B0604020202020204" pitchFamily="34" charset="0"/>
                        <a:cs typeface="Arial" panose="020B0604020202020204" pitchFamily="34" charset="0"/>
                      </a:endParaRPr>
                    </a:p>
                  </a:txBody>
                  <a:tcPr anchor="ctr"/>
                </a:tc>
                <a:tc>
                  <a:txBody>
                    <a:bodyPr/>
                    <a:lstStyle/>
                    <a:p>
                      <a:pPr>
                        <a:buNone/>
                      </a:pPr>
                      <a:r>
                        <a:rPr lang="en-US" sz="1050"/>
                        <a:t>Prefer managed/serverless, use batch for historical data, optimize and limit calls to the LLM</a:t>
                      </a:r>
                      <a:endParaRPr lang="en-US" sz="1050">
                        <a:latin typeface="Arial" panose="020B0604020202020204" pitchFamily="34" charset="0"/>
                        <a:cs typeface="Arial" panose="020B0604020202020204" pitchFamily="34" charset="0"/>
                      </a:endParaRPr>
                    </a:p>
                  </a:txBody>
                  <a:tcPr anchor="ctr"/>
                </a:tc>
                <a:tc>
                  <a:txBody>
                    <a:bodyPr/>
                    <a:lstStyle/>
                    <a:p>
                      <a:pPr>
                        <a:buNone/>
                      </a:pPr>
                      <a:r>
                        <a:rPr lang="en-US" sz="1050"/>
                        <a:t>Pay-per-use architecture; use batch when near real-time is not required; optimize prompts and evaluate caching of LLM responses</a:t>
                      </a:r>
                      <a:endParaRPr lang="en-US" sz="105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11051159"/>
                  </a:ext>
                </a:extLst>
              </a:tr>
              <a:tr h="610748">
                <a:tc>
                  <a:txBody>
                    <a:bodyPr/>
                    <a:lstStyle/>
                    <a:p>
                      <a:pPr>
                        <a:buNone/>
                      </a:pPr>
                      <a:r>
                        <a:rPr lang="es-CO" sz="1050" b="1"/>
                        <a:t>Data governance / organization</a:t>
                      </a:r>
                      <a:endParaRPr lang="es-CO" sz="1050">
                        <a:latin typeface="Arial" panose="020B0604020202020204" pitchFamily="34" charset="0"/>
                        <a:cs typeface="Arial" panose="020B0604020202020204" pitchFamily="34" charset="0"/>
                      </a:endParaRPr>
                    </a:p>
                  </a:txBody>
                  <a:tcPr anchor="ctr"/>
                </a:tc>
                <a:tc>
                  <a:txBody>
                    <a:bodyPr/>
                    <a:lstStyle/>
                    <a:p>
                      <a:pPr>
                        <a:buNone/>
                      </a:pPr>
                      <a:r>
                        <a:rPr lang="en-US" sz="1050"/>
                        <a:t>S3 as single entry point for raw data, DynamoDB as online store, ability to export to the data lake</a:t>
                      </a:r>
                      <a:endParaRPr lang="en-US" sz="1050">
                        <a:latin typeface="Arial" panose="020B0604020202020204" pitchFamily="34" charset="0"/>
                        <a:cs typeface="Arial" panose="020B0604020202020204" pitchFamily="34" charset="0"/>
                      </a:endParaRPr>
                    </a:p>
                  </a:txBody>
                  <a:tcPr anchor="ctr"/>
                </a:tc>
                <a:tc>
                  <a:txBody>
                    <a:bodyPr/>
                    <a:lstStyle/>
                    <a:p>
                      <a:pPr>
                        <a:buNone/>
                      </a:pPr>
                      <a:r>
                        <a:rPr lang="en-US" sz="1050"/>
                        <a:t>“Raw in S3, enriched in DynamoDB” model; clear partitioning in S3; lineage from raw to API; periodic exports for analytics</a:t>
                      </a:r>
                      <a:endParaRPr lang="en-US" sz="105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06867685"/>
                  </a:ext>
                </a:extLst>
              </a:tr>
              <a:tr h="810213">
                <a:tc>
                  <a:txBody>
                    <a:bodyPr/>
                    <a:lstStyle/>
                    <a:p>
                      <a:pPr>
                        <a:buNone/>
                      </a:pPr>
                      <a:r>
                        <a:rPr lang="es-CO" sz="1050" b="1" dirty="0" err="1"/>
                        <a:t>Maintainability</a:t>
                      </a:r>
                      <a:endParaRPr lang="es-CO" sz="1050" dirty="0">
                        <a:latin typeface="Arial" panose="020B0604020202020204" pitchFamily="34" charset="0"/>
                        <a:cs typeface="Arial" panose="020B0604020202020204" pitchFamily="34" charset="0"/>
                      </a:endParaRPr>
                    </a:p>
                  </a:txBody>
                  <a:tcPr anchor="ctr"/>
                </a:tc>
                <a:tc>
                  <a:txBody>
                    <a:bodyPr/>
                    <a:lstStyle/>
                    <a:p>
                      <a:pPr>
                        <a:buNone/>
                      </a:pPr>
                      <a:r>
                        <a:rPr lang="en-US" sz="1050"/>
                        <a:t>New channels and platforms (Connect, Genesys, Five9), platform and ML teams that must evolve prompts and models</a:t>
                      </a:r>
                      <a:endParaRPr lang="en-US" sz="1050">
                        <a:latin typeface="Arial" panose="020B0604020202020204" pitchFamily="34" charset="0"/>
                        <a:cs typeface="Arial" panose="020B0604020202020204" pitchFamily="34" charset="0"/>
                      </a:endParaRPr>
                    </a:p>
                  </a:txBody>
                  <a:tcPr anchor="ctr"/>
                </a:tc>
                <a:tc>
                  <a:txBody>
                    <a:bodyPr/>
                    <a:lstStyle/>
                    <a:p>
                      <a:pPr>
                        <a:buNone/>
                      </a:pPr>
                      <a:r>
                        <a:rPr lang="en-US" sz="1050"/>
                        <a:t>Modular pipelines per channel but converging on a common model; versioned prompts; separation between ingestion, enrichment and API exposure</a:t>
                      </a:r>
                      <a:endParaRPr lang="en-US" sz="105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27167663"/>
                  </a:ext>
                </a:extLst>
              </a:tr>
              <a:tr h="610042">
                <a:tc>
                  <a:txBody>
                    <a:bodyPr/>
                    <a:lstStyle/>
                    <a:p>
                      <a:pPr>
                        <a:buNone/>
                      </a:pPr>
                      <a:r>
                        <a:rPr lang="es-CO" sz="1050" b="1"/>
                        <a:t>API usability</a:t>
                      </a:r>
                      <a:endParaRPr lang="es-CO" sz="1050">
                        <a:latin typeface="Arial" panose="020B0604020202020204" pitchFamily="34" charset="0"/>
                        <a:cs typeface="Arial" panose="020B0604020202020204" pitchFamily="34" charset="0"/>
                      </a:endParaRPr>
                    </a:p>
                  </a:txBody>
                  <a:tcPr anchor="ctr"/>
                </a:tc>
                <a:tc>
                  <a:txBody>
                    <a:bodyPr/>
                    <a:lstStyle/>
                    <a:p>
                      <a:pPr>
                        <a:buNone/>
                      </a:pPr>
                      <a:r>
                        <a:rPr lang="en-US" sz="1050"/>
                        <a:t>History API by account_number with pagination and simple filters, integrated in the CRM (Salesforce, etc.)</a:t>
                      </a:r>
                      <a:endParaRPr lang="en-US" sz="1050">
                        <a:latin typeface="Arial" panose="020B0604020202020204" pitchFamily="34" charset="0"/>
                        <a:cs typeface="Arial" panose="020B0604020202020204" pitchFamily="34" charset="0"/>
                      </a:endParaRPr>
                    </a:p>
                  </a:txBody>
                  <a:tcPr anchor="ctr"/>
                </a:tc>
                <a:tc>
                  <a:txBody>
                    <a:bodyPr/>
                    <a:lstStyle/>
                    <a:p>
                      <a:pPr>
                        <a:buNone/>
                      </a:pPr>
                      <a:r>
                        <a:rPr lang="en-US" sz="1050" dirty="0"/>
                        <a:t>Stable and simple API contract; clear pagination; basic filters; adequate documentation; hide internal storage details</a:t>
                      </a:r>
                      <a:endParaRPr lang="en-US" sz="105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30702778"/>
                  </a:ext>
                </a:extLst>
              </a:tr>
            </a:tbl>
          </a:graphicData>
        </a:graphic>
      </p:graphicFrame>
    </p:spTree>
    <p:extLst>
      <p:ext uri="{BB962C8B-B14F-4D97-AF65-F5344CB8AC3E}">
        <p14:creationId xmlns:p14="http://schemas.microsoft.com/office/powerpoint/2010/main" val="2233304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1797</TotalTime>
  <Words>4155</Words>
  <Application>Microsoft Office PowerPoint</Application>
  <PresentationFormat>Panorámica</PresentationFormat>
  <Paragraphs>435</Paragraphs>
  <Slides>24</Slides>
  <Notes>0</Notes>
  <HiddenSlides>1</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24</vt:i4>
      </vt:variant>
    </vt:vector>
  </HeadingPairs>
  <TitlesOfParts>
    <vt:vector size="30" baseType="lpstr">
      <vt:lpstr>Arial</vt:lpstr>
      <vt:lpstr>Arial MT</vt:lpstr>
      <vt:lpstr>Calibri</vt:lpstr>
      <vt:lpstr>Courier New</vt:lpstr>
      <vt:lpstr>Office Theme</vt:lpstr>
      <vt:lpstr>Document</vt:lpstr>
      <vt:lpstr>Presentación de PowerPoint</vt:lpstr>
      <vt:lpstr>Content</vt:lpstr>
      <vt:lpstr>Context and Requirements 1.1 System Objective </vt:lpstr>
      <vt:lpstr>1.2 Main Users / Actors  1.2.1 CRM Systems (Salesforce) What the platform provides to them </vt:lpstr>
      <vt:lpstr>Presentación de PowerPoint</vt:lpstr>
      <vt:lpstr>1.2.2 CX / Operations Teams  What the platform provides to them </vt:lpstr>
      <vt:lpstr>CX / Operations Teams  Advance Analytics User Cases </vt:lpstr>
      <vt:lpstr>External Systems Generating Transcripts What the platform provides to them </vt:lpstr>
      <vt:lpstr>Quality Attributes Analysis and Decision - Summary</vt:lpstr>
      <vt:lpstr>Quality Attributes Scenerios</vt:lpstr>
      <vt:lpstr>Data Architecture First Iteration</vt:lpstr>
      <vt:lpstr>Switch Lambda Arch to Kappa Second Iteration</vt:lpstr>
      <vt:lpstr>GenAI Layer Deep Dive</vt:lpstr>
      <vt:lpstr>Orchestration Deep Dive</vt:lpstr>
      <vt:lpstr>Data Logicial Model</vt:lpstr>
      <vt:lpstr>Data Logicial Model </vt:lpstr>
      <vt:lpstr>Data Logicial Model </vt:lpstr>
      <vt:lpstr>Data Logicial Model </vt:lpstr>
      <vt:lpstr>Contracts API Contract and Data Contract</vt:lpstr>
      <vt:lpstr>Security, Observability and data Governance Layers Q &amp; A</vt:lpstr>
      <vt:lpstr>Data Lakehouse Summary</vt:lpstr>
      <vt:lpstr>Next Steps Summary</vt:lpstr>
      <vt:lpstr>Presentación de PowerPoint</vt:lpstr>
      <vt:lpstr>Security, Observability and data Governance Layers Brief Descriptions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Juan Esteban Mejia Velasquez</cp:lastModifiedBy>
  <cp:revision>9</cp:revision>
  <dcterms:created xsi:type="dcterms:W3CDTF">2025-11-15T02:37:51Z</dcterms:created>
  <dcterms:modified xsi:type="dcterms:W3CDTF">2025-11-16T23:22:12Z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0x010100230E3352D2091D41893D0CC0C284A1F7</vt:lpwstr>
  </property>
  <property fmtid="{D5CDD505-2E9C-101B-9397-08002B2CF9AE}" pid="3" name="Created">
    <vt:filetime>2025-11-06T00:00:00Z</vt:filetime>
  </property>
  <property fmtid="{D5CDD505-2E9C-101B-9397-08002B2CF9AE}" pid="4" name="Creator">
    <vt:lpwstr>Acrobat PDFMaker 25 for PowerPoint</vt:lpwstr>
  </property>
  <property fmtid="{D5CDD505-2E9C-101B-9397-08002B2CF9AE}" pid="5" name="LastSaved">
    <vt:filetime>2025-11-15T00:00:00Z</vt:filetime>
  </property>
  <property fmtid="{D5CDD505-2E9C-101B-9397-08002B2CF9AE}" pid="6" name="Producer">
    <vt:lpwstr>Adobe PDF Library 25.1.108</vt:lpwstr>
  </property>
</Properties>
</file>